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9" r:id="rId4"/>
    <p:sldId id="272" r:id="rId5"/>
    <p:sldId id="273" r:id="rId6"/>
    <p:sldId id="274" r:id="rId7"/>
    <p:sldId id="275" r:id="rId8"/>
    <p:sldId id="276" r:id="rId9"/>
    <p:sldId id="277" r:id="rId10"/>
    <p:sldId id="278" r:id="rId11"/>
    <p:sldId id="279" r:id="rId12"/>
    <p:sldId id="280" r:id="rId13"/>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003300"/>
    <a:srgbClr val="0000CC"/>
    <a:srgbClr val="00FF00"/>
    <a:srgbClr val="80008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09A32F43-A2DC-4A90-824D-5231F2B7BD20}" type="datetimeFigureOut">
              <a:rPr lang="ar-EG" smtClean="0"/>
              <a:t>06/08/1441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89EE400-85FC-4B5B-8967-688592AE6969}" type="slidenum">
              <a:rPr lang="ar-EG" smtClean="0"/>
              <a:t>‹#›</a:t>
            </a:fld>
            <a:endParaRPr lang="ar-EG"/>
          </a:p>
        </p:txBody>
      </p:sp>
    </p:spTree>
    <p:extLst>
      <p:ext uri="{BB962C8B-B14F-4D97-AF65-F5344CB8AC3E}">
        <p14:creationId xmlns:p14="http://schemas.microsoft.com/office/powerpoint/2010/main" val="2920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09A32F43-A2DC-4A90-824D-5231F2B7BD20}" type="datetimeFigureOut">
              <a:rPr lang="ar-EG" smtClean="0"/>
              <a:t>06/08/1441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89EE400-85FC-4B5B-8967-688592AE6969}" type="slidenum">
              <a:rPr lang="ar-EG" smtClean="0"/>
              <a:t>‹#›</a:t>
            </a:fld>
            <a:endParaRPr lang="ar-EG"/>
          </a:p>
        </p:txBody>
      </p:sp>
    </p:spTree>
    <p:extLst>
      <p:ext uri="{BB962C8B-B14F-4D97-AF65-F5344CB8AC3E}">
        <p14:creationId xmlns:p14="http://schemas.microsoft.com/office/powerpoint/2010/main" val="180452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09A32F43-A2DC-4A90-824D-5231F2B7BD20}" type="datetimeFigureOut">
              <a:rPr lang="ar-EG" smtClean="0"/>
              <a:t>06/08/1441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89EE400-85FC-4B5B-8967-688592AE6969}" type="slidenum">
              <a:rPr lang="ar-EG" smtClean="0"/>
              <a:t>‹#›</a:t>
            </a:fld>
            <a:endParaRPr lang="ar-EG"/>
          </a:p>
        </p:txBody>
      </p:sp>
    </p:spTree>
    <p:extLst>
      <p:ext uri="{BB962C8B-B14F-4D97-AF65-F5344CB8AC3E}">
        <p14:creationId xmlns:p14="http://schemas.microsoft.com/office/powerpoint/2010/main" val="1352004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09A32F43-A2DC-4A90-824D-5231F2B7BD20}" type="datetimeFigureOut">
              <a:rPr lang="ar-EG" smtClean="0"/>
              <a:t>06/08/1441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89EE400-85FC-4B5B-8967-688592AE6969}" type="slidenum">
              <a:rPr lang="ar-EG" smtClean="0"/>
              <a:t>‹#›</a:t>
            </a:fld>
            <a:endParaRPr lang="ar-EG"/>
          </a:p>
        </p:txBody>
      </p:sp>
    </p:spTree>
    <p:extLst>
      <p:ext uri="{BB962C8B-B14F-4D97-AF65-F5344CB8AC3E}">
        <p14:creationId xmlns:p14="http://schemas.microsoft.com/office/powerpoint/2010/main" val="35870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A32F43-A2DC-4A90-824D-5231F2B7BD20}" type="datetimeFigureOut">
              <a:rPr lang="ar-EG" smtClean="0"/>
              <a:t>06/08/1441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89EE400-85FC-4B5B-8967-688592AE6969}" type="slidenum">
              <a:rPr lang="ar-EG" smtClean="0"/>
              <a:t>‹#›</a:t>
            </a:fld>
            <a:endParaRPr lang="ar-EG"/>
          </a:p>
        </p:txBody>
      </p:sp>
    </p:spTree>
    <p:extLst>
      <p:ext uri="{BB962C8B-B14F-4D97-AF65-F5344CB8AC3E}">
        <p14:creationId xmlns:p14="http://schemas.microsoft.com/office/powerpoint/2010/main" val="3465418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09A32F43-A2DC-4A90-824D-5231F2B7BD20}" type="datetimeFigureOut">
              <a:rPr lang="ar-EG" smtClean="0"/>
              <a:t>06/08/1441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189EE400-85FC-4B5B-8967-688592AE6969}" type="slidenum">
              <a:rPr lang="ar-EG" smtClean="0"/>
              <a:t>‹#›</a:t>
            </a:fld>
            <a:endParaRPr lang="ar-EG"/>
          </a:p>
        </p:txBody>
      </p:sp>
    </p:spTree>
    <p:extLst>
      <p:ext uri="{BB962C8B-B14F-4D97-AF65-F5344CB8AC3E}">
        <p14:creationId xmlns:p14="http://schemas.microsoft.com/office/powerpoint/2010/main" val="3393328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09A32F43-A2DC-4A90-824D-5231F2B7BD20}" type="datetimeFigureOut">
              <a:rPr lang="ar-EG" smtClean="0"/>
              <a:t>06/08/1441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189EE400-85FC-4B5B-8967-688592AE6969}" type="slidenum">
              <a:rPr lang="ar-EG" smtClean="0"/>
              <a:t>‹#›</a:t>
            </a:fld>
            <a:endParaRPr lang="ar-EG"/>
          </a:p>
        </p:txBody>
      </p:sp>
    </p:spTree>
    <p:extLst>
      <p:ext uri="{BB962C8B-B14F-4D97-AF65-F5344CB8AC3E}">
        <p14:creationId xmlns:p14="http://schemas.microsoft.com/office/powerpoint/2010/main" val="1892147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09A32F43-A2DC-4A90-824D-5231F2B7BD20}" type="datetimeFigureOut">
              <a:rPr lang="ar-EG" smtClean="0"/>
              <a:t>06/08/1441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189EE400-85FC-4B5B-8967-688592AE6969}" type="slidenum">
              <a:rPr lang="ar-EG" smtClean="0"/>
              <a:t>‹#›</a:t>
            </a:fld>
            <a:endParaRPr lang="ar-EG"/>
          </a:p>
        </p:txBody>
      </p:sp>
    </p:spTree>
    <p:extLst>
      <p:ext uri="{BB962C8B-B14F-4D97-AF65-F5344CB8AC3E}">
        <p14:creationId xmlns:p14="http://schemas.microsoft.com/office/powerpoint/2010/main" val="559398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A32F43-A2DC-4A90-824D-5231F2B7BD20}" type="datetimeFigureOut">
              <a:rPr lang="ar-EG" smtClean="0"/>
              <a:t>06/08/1441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189EE400-85FC-4B5B-8967-688592AE6969}" type="slidenum">
              <a:rPr lang="ar-EG" smtClean="0"/>
              <a:t>‹#›</a:t>
            </a:fld>
            <a:endParaRPr lang="ar-EG"/>
          </a:p>
        </p:txBody>
      </p:sp>
    </p:spTree>
    <p:extLst>
      <p:ext uri="{BB962C8B-B14F-4D97-AF65-F5344CB8AC3E}">
        <p14:creationId xmlns:p14="http://schemas.microsoft.com/office/powerpoint/2010/main" val="3114141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A32F43-A2DC-4A90-824D-5231F2B7BD20}" type="datetimeFigureOut">
              <a:rPr lang="ar-EG" smtClean="0"/>
              <a:t>06/08/1441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189EE400-85FC-4B5B-8967-688592AE6969}" type="slidenum">
              <a:rPr lang="ar-EG" smtClean="0"/>
              <a:t>‹#›</a:t>
            </a:fld>
            <a:endParaRPr lang="ar-EG"/>
          </a:p>
        </p:txBody>
      </p:sp>
    </p:spTree>
    <p:extLst>
      <p:ext uri="{BB962C8B-B14F-4D97-AF65-F5344CB8AC3E}">
        <p14:creationId xmlns:p14="http://schemas.microsoft.com/office/powerpoint/2010/main" val="3134282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A32F43-A2DC-4A90-824D-5231F2B7BD20}" type="datetimeFigureOut">
              <a:rPr lang="ar-EG" smtClean="0"/>
              <a:t>06/08/1441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189EE400-85FC-4B5B-8967-688592AE6969}" type="slidenum">
              <a:rPr lang="ar-EG" smtClean="0"/>
              <a:t>‹#›</a:t>
            </a:fld>
            <a:endParaRPr lang="ar-EG"/>
          </a:p>
        </p:txBody>
      </p:sp>
    </p:spTree>
    <p:extLst>
      <p:ext uri="{BB962C8B-B14F-4D97-AF65-F5344CB8AC3E}">
        <p14:creationId xmlns:p14="http://schemas.microsoft.com/office/powerpoint/2010/main" val="1996909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9A32F43-A2DC-4A90-824D-5231F2B7BD20}" type="datetimeFigureOut">
              <a:rPr lang="ar-EG" smtClean="0"/>
              <a:t>06/08/1441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89EE400-85FC-4B5B-8967-688592AE6969}" type="slidenum">
              <a:rPr lang="ar-EG" smtClean="0"/>
              <a:t>‹#›</a:t>
            </a:fld>
            <a:endParaRPr lang="ar-EG"/>
          </a:p>
        </p:txBody>
      </p:sp>
    </p:spTree>
    <p:extLst>
      <p:ext uri="{BB962C8B-B14F-4D97-AF65-F5344CB8AC3E}">
        <p14:creationId xmlns:p14="http://schemas.microsoft.com/office/powerpoint/2010/main" val="2710705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71600" y="312754"/>
            <a:ext cx="7272808" cy="5852549"/>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ar-EG" sz="2800" b="1" dirty="0" smtClean="0">
              <a:latin typeface="Arial Unicode MS" pitchFamily="34" charset="-128"/>
              <a:ea typeface="Arial Unicode MS" pitchFamily="34" charset="-128"/>
              <a:cs typeface="Arial Unicode MS" pitchFamily="34" charset="-128"/>
            </a:endParaRPr>
          </a:p>
          <a:p>
            <a:pPr algn="ctr">
              <a:lnSpc>
                <a:spcPct val="150000"/>
              </a:lnSpc>
              <a:spcBef>
                <a:spcPts val="1200"/>
              </a:spcBef>
            </a:pPr>
            <a:r>
              <a:rPr lang="ar-EG" sz="3600" b="1" dirty="0">
                <a:solidFill>
                  <a:srgbClr val="FF0000"/>
                </a:solidFill>
                <a:latin typeface="Arial Unicode MS" pitchFamily="34" charset="-128"/>
                <a:ea typeface="Arial Unicode MS" pitchFamily="34" charset="-128"/>
                <a:cs typeface="Arial Unicode MS" pitchFamily="34" charset="-128"/>
              </a:rPr>
              <a:t>محــاضـرة </a:t>
            </a:r>
            <a:r>
              <a:rPr lang="ar-EG" sz="3600" b="1" dirty="0" smtClean="0">
                <a:latin typeface="Arial Unicode MS" pitchFamily="34" charset="-128"/>
                <a:ea typeface="Arial Unicode MS" pitchFamily="34" charset="-128"/>
                <a:cs typeface="Arial Unicode MS" pitchFamily="34" charset="-128"/>
              </a:rPr>
              <a:t/>
            </a:r>
            <a:br>
              <a:rPr lang="ar-EG" sz="3600" b="1" dirty="0" smtClean="0">
                <a:latin typeface="Arial Unicode MS" pitchFamily="34" charset="-128"/>
                <a:ea typeface="Arial Unicode MS" pitchFamily="34" charset="-128"/>
                <a:cs typeface="Arial Unicode MS" pitchFamily="34" charset="-128"/>
              </a:rPr>
            </a:br>
            <a:r>
              <a:rPr lang="ar-EG" sz="3600" b="1" u="sng" dirty="0">
                <a:solidFill>
                  <a:srgbClr val="D60093"/>
                </a:solidFill>
                <a:latin typeface="Arial Unicode MS" pitchFamily="34" charset="-128"/>
                <a:ea typeface="Arial Unicode MS" pitchFamily="34" charset="-128"/>
                <a:cs typeface="Arial Unicode MS" pitchFamily="34" charset="-128"/>
              </a:rPr>
              <a:t>تابع فئة المعاقين بصرياً</a:t>
            </a:r>
          </a:p>
          <a:p>
            <a:pPr algn="ctr">
              <a:lnSpc>
                <a:spcPct val="150000"/>
              </a:lnSpc>
            </a:pPr>
            <a:r>
              <a:rPr lang="ar-EG" sz="3600" b="1" u="sng" dirty="0" smtClean="0">
                <a:solidFill>
                  <a:srgbClr val="0000CC"/>
                </a:solidFill>
                <a:latin typeface="Arial Unicode MS" pitchFamily="34" charset="-128"/>
                <a:ea typeface="Arial Unicode MS" pitchFamily="34" charset="-128"/>
                <a:cs typeface="Arial Unicode MS" pitchFamily="34" charset="-128"/>
              </a:rPr>
              <a:t>لطلاب الفرقة الرابعة ـ تعليم أساسي</a:t>
            </a:r>
          </a:p>
          <a:p>
            <a:pPr algn="ctr">
              <a:lnSpc>
                <a:spcPct val="150000"/>
              </a:lnSpc>
            </a:pPr>
            <a:r>
              <a:rPr lang="ar-EG" sz="3600" b="1" u="sng" dirty="0" smtClean="0">
                <a:solidFill>
                  <a:srgbClr val="FF0000"/>
                </a:solidFill>
                <a:latin typeface="Arial Unicode MS" pitchFamily="34" charset="-128"/>
                <a:ea typeface="Arial Unicode MS" pitchFamily="34" charset="-128"/>
                <a:cs typeface="Arial Unicode MS" pitchFamily="34" charset="-128"/>
              </a:rPr>
              <a:t>( شعبة العلوم )</a:t>
            </a:r>
          </a:p>
          <a:p>
            <a:pPr algn="ctr">
              <a:lnSpc>
                <a:spcPct val="150000"/>
              </a:lnSpc>
            </a:pPr>
            <a:r>
              <a:rPr lang="ar-EG" sz="3600" b="1" dirty="0">
                <a:latin typeface="Arial Unicode MS" pitchFamily="34" charset="-128"/>
                <a:ea typeface="Arial Unicode MS" pitchFamily="34" charset="-128"/>
                <a:cs typeface="Arial Unicode MS" pitchFamily="34" charset="-128"/>
              </a:rPr>
              <a:t>يوم  الإثنين  </a:t>
            </a:r>
            <a:r>
              <a:rPr lang="ar-EG" sz="3600" b="1" dirty="0" smtClean="0">
                <a:latin typeface="Arial Unicode MS" pitchFamily="34" charset="-128"/>
                <a:ea typeface="Arial Unicode MS" pitchFamily="34" charset="-128"/>
                <a:cs typeface="Arial Unicode MS" pitchFamily="34" charset="-128"/>
              </a:rPr>
              <a:t> 30 / </a:t>
            </a:r>
            <a:r>
              <a:rPr lang="ar-EG" sz="3600" b="1" dirty="0">
                <a:latin typeface="Arial Unicode MS" pitchFamily="34" charset="-128"/>
                <a:ea typeface="Arial Unicode MS" pitchFamily="34" charset="-128"/>
                <a:cs typeface="Arial Unicode MS" pitchFamily="34" charset="-128"/>
              </a:rPr>
              <a:t>3 / 2020 </a:t>
            </a:r>
          </a:p>
          <a:p>
            <a:pPr algn="ctr">
              <a:lnSpc>
                <a:spcPct val="150000"/>
              </a:lnSpc>
            </a:pPr>
            <a:r>
              <a:rPr lang="ar-EG" sz="3600" b="1" dirty="0" smtClean="0">
                <a:solidFill>
                  <a:srgbClr val="002060"/>
                </a:solidFill>
                <a:latin typeface="Arial Unicode MS" pitchFamily="34" charset="-128"/>
                <a:ea typeface="Arial Unicode MS" pitchFamily="34" charset="-128"/>
                <a:cs typeface="Arial Unicode MS" pitchFamily="34" charset="-128"/>
              </a:rPr>
              <a:t>إعــــداد</a:t>
            </a:r>
          </a:p>
          <a:p>
            <a:pPr algn="ctr">
              <a:lnSpc>
                <a:spcPct val="150000"/>
              </a:lnSpc>
            </a:pPr>
            <a:r>
              <a:rPr lang="ar-EG" sz="3600" b="1" dirty="0">
                <a:latin typeface="Arial Unicode MS" pitchFamily="34" charset="-128"/>
                <a:ea typeface="Arial Unicode MS" pitchFamily="34" charset="-128"/>
                <a:cs typeface="Arial Unicode MS" pitchFamily="34" charset="-128"/>
              </a:rPr>
              <a:t>أ.د / إبراهيم عبدالعزيز البعلي</a:t>
            </a:r>
            <a:r>
              <a:rPr lang="ar-EG" sz="3600" b="1" u="sng" dirty="0" smtClean="0">
                <a:solidFill>
                  <a:srgbClr val="D60093"/>
                </a:solidFill>
                <a:latin typeface="Arial Unicode MS" pitchFamily="34" charset="-128"/>
                <a:ea typeface="Arial Unicode MS" pitchFamily="34" charset="-128"/>
                <a:cs typeface="Arial Unicode MS" pitchFamily="34" charset="-128"/>
              </a:rPr>
              <a:t/>
            </a:r>
            <a:br>
              <a:rPr lang="ar-EG" sz="3600" b="1" u="sng" dirty="0" smtClean="0">
                <a:solidFill>
                  <a:srgbClr val="D60093"/>
                </a:solidFill>
                <a:latin typeface="Arial Unicode MS" pitchFamily="34" charset="-128"/>
                <a:ea typeface="Arial Unicode MS" pitchFamily="34" charset="-128"/>
                <a:cs typeface="Arial Unicode MS" pitchFamily="34" charset="-128"/>
              </a:rPr>
            </a:br>
            <a:endParaRPr lang="ar-EG" sz="3600" b="1" u="sng" dirty="0">
              <a:solidFill>
                <a:srgbClr val="D60093"/>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41223262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ounded Rectangle 20"/>
          <p:cNvSpPr/>
          <p:nvPr/>
        </p:nvSpPr>
        <p:spPr>
          <a:xfrm>
            <a:off x="5565460" y="836712"/>
            <a:ext cx="1166780" cy="1937702"/>
          </a:xfrm>
          <a:prstGeom prst="roundRect">
            <a:avLst/>
          </a:prstGeom>
          <a:ln>
            <a:solidFill>
              <a:schemeClr val="tx1"/>
            </a:solidFill>
          </a:ln>
        </p:spPr>
        <p:style>
          <a:lnRef idx="1">
            <a:schemeClr val="accent5"/>
          </a:lnRef>
          <a:fillRef idx="2">
            <a:schemeClr val="accent5"/>
          </a:fillRef>
          <a:effectRef idx="1">
            <a:schemeClr val="accent5"/>
          </a:effectRef>
          <a:fontRef idx="minor">
            <a:schemeClr val="dk1"/>
          </a:fontRef>
        </p:style>
        <p:txBody>
          <a:bodyPr rtlCol="1" anchor="ctr"/>
          <a:lstStyle/>
          <a:p>
            <a:pPr algn="ctr"/>
            <a:r>
              <a:rPr lang="ar-SA" sz="2400" b="1" dirty="0"/>
              <a:t>مشروع تعديل العلوم للمعاقين بصريا </a:t>
            </a:r>
            <a:endParaRPr lang="ar-EG" sz="2000" dirty="0"/>
          </a:p>
        </p:txBody>
      </p:sp>
      <p:sp>
        <p:nvSpPr>
          <p:cNvPr id="22" name="Rounded Rectangle 21"/>
          <p:cNvSpPr/>
          <p:nvPr/>
        </p:nvSpPr>
        <p:spPr>
          <a:xfrm>
            <a:off x="5565460" y="4077072"/>
            <a:ext cx="1166779" cy="1715164"/>
          </a:xfrm>
          <a:prstGeom prst="roundRect">
            <a:avLst/>
          </a:prstGeom>
          <a:ln>
            <a:solidFill>
              <a:schemeClr val="accent2">
                <a:lumMod val="75000"/>
              </a:schemeClr>
            </a:solidFill>
          </a:ln>
        </p:spPr>
        <p:style>
          <a:lnRef idx="1">
            <a:schemeClr val="accent4"/>
          </a:lnRef>
          <a:fillRef idx="2">
            <a:schemeClr val="accent4"/>
          </a:fillRef>
          <a:effectRef idx="1">
            <a:schemeClr val="accent4"/>
          </a:effectRef>
          <a:fontRef idx="minor">
            <a:schemeClr val="dk1"/>
          </a:fontRef>
        </p:style>
        <p:txBody>
          <a:bodyPr rtlCol="1" anchor="ctr"/>
          <a:lstStyle/>
          <a:p>
            <a:pPr algn="ctr"/>
            <a:r>
              <a:rPr lang="ar-SA" sz="2400" b="1" dirty="0"/>
              <a:t>برنامج تطوير مناهج العلوم </a:t>
            </a:r>
            <a:endParaRPr lang="ar-EG" sz="2400" dirty="0"/>
          </a:p>
        </p:txBody>
      </p:sp>
      <p:sp>
        <p:nvSpPr>
          <p:cNvPr id="27" name="Left Arrow Callout 26"/>
          <p:cNvSpPr/>
          <p:nvPr/>
        </p:nvSpPr>
        <p:spPr>
          <a:xfrm>
            <a:off x="7164288" y="1916832"/>
            <a:ext cx="1656184" cy="2952328"/>
          </a:xfrm>
          <a:prstGeom prst="leftArrowCallout">
            <a:avLst/>
          </a:prstGeom>
        </p:spPr>
        <p:style>
          <a:lnRef idx="3">
            <a:schemeClr val="lt1"/>
          </a:lnRef>
          <a:fillRef idx="1">
            <a:schemeClr val="accent6"/>
          </a:fillRef>
          <a:effectRef idx="1">
            <a:schemeClr val="accent6"/>
          </a:effectRef>
          <a:fontRef idx="minor">
            <a:schemeClr val="lt1"/>
          </a:fontRef>
        </p:style>
        <p:txBody>
          <a:bodyPr rtlCol="1" anchor="ctr"/>
          <a:lstStyle/>
          <a:p>
            <a:pPr algn="ctr"/>
            <a:r>
              <a:rPr lang="ar-EG" sz="3200" b="1" dirty="0" smtClean="0">
                <a:solidFill>
                  <a:schemeClr val="tx1"/>
                </a:solidFill>
              </a:rPr>
              <a:t>ثانياً</a:t>
            </a:r>
            <a:r>
              <a:rPr lang="ar-EG" sz="2000" b="1" dirty="0" smtClean="0">
                <a:solidFill>
                  <a:schemeClr val="tx1"/>
                </a:solidFill>
              </a:rPr>
              <a:t>: </a:t>
            </a:r>
          </a:p>
          <a:p>
            <a:pPr algn="ctr"/>
            <a:r>
              <a:rPr lang="ar-SA" sz="2000" b="1" dirty="0">
                <a:solidFill>
                  <a:schemeClr val="tx1"/>
                </a:solidFill>
              </a:rPr>
              <a:t>مشروعات وبرامج اهتمت بتعديل مناهج المعاقين بصريا </a:t>
            </a:r>
            <a:endParaRPr lang="ar-EG" sz="2000" b="1" dirty="0">
              <a:solidFill>
                <a:schemeClr val="tx1"/>
              </a:solidFill>
            </a:endParaRPr>
          </a:p>
        </p:txBody>
      </p:sp>
      <p:sp>
        <p:nvSpPr>
          <p:cNvPr id="28" name="Right Brace 27"/>
          <p:cNvSpPr/>
          <p:nvPr/>
        </p:nvSpPr>
        <p:spPr>
          <a:xfrm>
            <a:off x="6732240" y="1888271"/>
            <a:ext cx="504056" cy="2980889"/>
          </a:xfrm>
          <a:prstGeom prst="rightBrace">
            <a:avLst>
              <a:gd name="adj1" fmla="val 22731"/>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EG"/>
          </a:p>
        </p:txBody>
      </p:sp>
      <p:sp>
        <p:nvSpPr>
          <p:cNvPr id="2" name="Rounded Rectangle 1"/>
          <p:cNvSpPr/>
          <p:nvPr/>
        </p:nvSpPr>
        <p:spPr>
          <a:xfrm>
            <a:off x="251520" y="404664"/>
            <a:ext cx="5184576" cy="3024336"/>
          </a:xfrm>
          <a:prstGeom prst="roundRect">
            <a:avLst/>
          </a:prstGeom>
          <a:solidFill>
            <a:srgbClr val="80008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1"/>
            <a:r>
              <a:rPr lang="ar-EG" b="1" dirty="0" smtClean="0">
                <a:solidFill>
                  <a:schemeClr val="bg1"/>
                </a:solidFill>
              </a:rPr>
              <a:t>أعدت</a:t>
            </a:r>
            <a:r>
              <a:rPr lang="ar-SA" b="1" dirty="0" smtClean="0">
                <a:solidFill>
                  <a:schemeClr val="bg1"/>
                </a:solidFill>
              </a:rPr>
              <a:t>ه </a:t>
            </a:r>
            <a:r>
              <a:rPr lang="ar-SA" sz="2000" b="1" dirty="0">
                <a:solidFill>
                  <a:srgbClr val="00FF00"/>
                </a:solidFill>
              </a:rPr>
              <a:t>جامعة بيركلى في كاليفورنيا في صورة وحدات تعليمية صغيرة متكاملة ومعدلة، تتضمن معالجة للمفاهيم العلمية المتضمنة في مشروع (</a:t>
            </a:r>
            <a:r>
              <a:rPr lang="en-US" sz="2000" b="1" dirty="0">
                <a:solidFill>
                  <a:srgbClr val="00FF00"/>
                </a:solidFill>
              </a:rPr>
              <a:t>SCIS</a:t>
            </a:r>
            <a:r>
              <a:rPr lang="ar-SA" sz="2000" b="1" dirty="0">
                <a:solidFill>
                  <a:srgbClr val="00FF00"/>
                </a:solidFill>
              </a:rPr>
              <a:t>) بصورة تتيح للمعاق بصريا إدراكها من خلال تعديل الأجهزة المعملية لتدريس هذه الوحدات. والمقاييس التي استخدمت في التقويم، </a:t>
            </a:r>
            <a:r>
              <a:rPr lang="ar-EG" sz="2000" b="1" dirty="0" smtClean="0">
                <a:solidFill>
                  <a:srgbClr val="00FF00"/>
                </a:solidFill>
              </a:rPr>
              <a:t>هي</a:t>
            </a:r>
          </a:p>
          <a:p>
            <a:pPr lvl="1"/>
            <a:r>
              <a:rPr lang="ar-EG" sz="2000" b="1" dirty="0" smtClean="0">
                <a:solidFill>
                  <a:schemeClr val="bg1"/>
                </a:solidFill>
              </a:rPr>
              <a:t>1- </a:t>
            </a:r>
            <a:r>
              <a:rPr lang="ar-SA" sz="2000" b="1" dirty="0" smtClean="0">
                <a:latin typeface="Andalus" pitchFamily="18" charset="-78"/>
                <a:cs typeface="Andalus" pitchFamily="18" charset="-78"/>
              </a:rPr>
              <a:t>مقياس </a:t>
            </a:r>
            <a:r>
              <a:rPr lang="ar-SA" sz="2000" b="1" dirty="0">
                <a:latin typeface="Andalus" pitchFamily="18" charset="-78"/>
                <a:cs typeface="Andalus" pitchFamily="18" charset="-78"/>
              </a:rPr>
              <a:t>الممارسة </a:t>
            </a:r>
            <a:r>
              <a:rPr lang="en-US" dirty="0"/>
              <a:t>Manipulative Measures</a:t>
            </a:r>
            <a:r>
              <a:rPr lang="ar-EG" dirty="0"/>
              <a:t> </a:t>
            </a:r>
            <a:endParaRPr lang="ar-EG" dirty="0" smtClean="0"/>
          </a:p>
          <a:p>
            <a:pPr lvl="1"/>
            <a:r>
              <a:rPr lang="ar-EG" sz="2000" b="1" dirty="0" smtClean="0">
                <a:latin typeface="Andalus" pitchFamily="18" charset="-78"/>
                <a:cs typeface="Andalus" pitchFamily="18" charset="-78"/>
              </a:rPr>
              <a:t>2- القياسات</a:t>
            </a:r>
            <a:r>
              <a:rPr lang="ar-EG" dirty="0" smtClean="0"/>
              <a:t> </a:t>
            </a:r>
            <a:r>
              <a:rPr lang="ar-EG" sz="2000" b="1" dirty="0">
                <a:latin typeface="Andalus" pitchFamily="18" charset="-78"/>
                <a:cs typeface="Andalus" pitchFamily="18" charset="-78"/>
              </a:rPr>
              <a:t>الملموسة</a:t>
            </a:r>
            <a:r>
              <a:rPr lang="ar-EG" dirty="0"/>
              <a:t> </a:t>
            </a:r>
            <a:r>
              <a:rPr lang="en-US" dirty="0"/>
              <a:t>Concrete Measures</a:t>
            </a:r>
            <a:r>
              <a:rPr lang="ar-EG" dirty="0"/>
              <a:t> </a:t>
            </a:r>
            <a:endParaRPr lang="ar-EG" dirty="0" smtClean="0"/>
          </a:p>
          <a:p>
            <a:pPr lvl="1"/>
            <a:r>
              <a:rPr lang="ar-EG" sz="2000" b="1" dirty="0" smtClean="0">
                <a:latin typeface="Andalus" pitchFamily="18" charset="-78"/>
                <a:cs typeface="Andalus" pitchFamily="18" charset="-78"/>
              </a:rPr>
              <a:t>3- قياسات علمية</a:t>
            </a:r>
            <a:r>
              <a:rPr lang="ar-EG" dirty="0" smtClean="0"/>
              <a:t> </a:t>
            </a:r>
            <a:r>
              <a:rPr lang="en-US" dirty="0"/>
              <a:t>Measures</a:t>
            </a:r>
            <a:r>
              <a:rPr lang="ar-EG" dirty="0"/>
              <a:t> </a:t>
            </a:r>
            <a:r>
              <a:rPr lang="en-US" dirty="0" smtClean="0"/>
              <a:t>Scientific</a:t>
            </a:r>
            <a:endParaRPr lang="en-US" b="1" dirty="0">
              <a:solidFill>
                <a:schemeClr val="bg1"/>
              </a:solidFill>
            </a:endParaRPr>
          </a:p>
        </p:txBody>
      </p:sp>
      <p:sp>
        <p:nvSpPr>
          <p:cNvPr id="29" name="Rounded Rectangle 28"/>
          <p:cNvSpPr/>
          <p:nvPr/>
        </p:nvSpPr>
        <p:spPr>
          <a:xfrm>
            <a:off x="107504" y="3573016"/>
            <a:ext cx="5328592" cy="2664296"/>
          </a:xfrm>
          <a:prstGeom prst="roundRect">
            <a:avLst/>
          </a:prstGeom>
        </p:spPr>
        <p:style>
          <a:lnRef idx="0">
            <a:schemeClr val="accent5"/>
          </a:lnRef>
          <a:fillRef idx="3">
            <a:schemeClr val="accent5"/>
          </a:fillRef>
          <a:effectRef idx="3">
            <a:schemeClr val="accent5"/>
          </a:effectRef>
          <a:fontRef idx="minor">
            <a:schemeClr val="lt1"/>
          </a:fontRef>
        </p:style>
        <p:txBody>
          <a:bodyPr rtlCol="1" anchor="ctr"/>
          <a:lstStyle/>
          <a:p>
            <a:r>
              <a:rPr lang="ar-EG" b="1" dirty="0" smtClean="0">
                <a:solidFill>
                  <a:schemeClr val="tx1"/>
                </a:solidFill>
              </a:rPr>
              <a:t>     </a:t>
            </a:r>
            <a:r>
              <a:rPr lang="ar-SA" b="1" dirty="0" smtClean="0">
                <a:solidFill>
                  <a:schemeClr val="tx1"/>
                </a:solidFill>
              </a:rPr>
              <a:t>وهو </a:t>
            </a:r>
            <a:r>
              <a:rPr lang="ar-SA" sz="2000" b="1" dirty="0">
                <a:solidFill>
                  <a:schemeClr val="tx1"/>
                </a:solidFill>
              </a:rPr>
              <a:t>مخصص للطلاب المعاقين بصرياً من الصف الأول حتى الصف السادس الابتدائي وتم إعداده على أساس نظرية "بياجيه" للنمو، حيث تناولت مراحل النمو الأربعة عند "بياجيه" إلى ثلاث مستويات من النمو المفاهيمي في هذا البرنامج </a:t>
            </a:r>
            <a:endParaRPr lang="ar-EG" sz="2000" b="1" dirty="0" smtClean="0">
              <a:solidFill>
                <a:schemeClr val="tx1"/>
              </a:solidFill>
            </a:endParaRPr>
          </a:p>
          <a:p>
            <a:r>
              <a:rPr lang="ar-EG" sz="2000" b="1" dirty="0" smtClean="0">
                <a:solidFill>
                  <a:schemeClr val="tx1"/>
                </a:solidFill>
              </a:rPr>
              <a:t>وهو ي</a:t>
            </a:r>
            <a:r>
              <a:rPr lang="ar-SA" sz="2000" b="1" dirty="0" smtClean="0">
                <a:solidFill>
                  <a:schemeClr val="tx1"/>
                </a:solidFill>
              </a:rPr>
              <a:t>تناول </a:t>
            </a:r>
            <a:r>
              <a:rPr lang="ar-SA" sz="2000" b="1" dirty="0">
                <a:solidFill>
                  <a:schemeClr val="tx1"/>
                </a:solidFill>
              </a:rPr>
              <a:t>المفاهيم التالية: المادة، والطاقة، والكائنات الحية، والتغير، والتفاعل التوازن، والتنوع في الكائنات الحية. </a:t>
            </a:r>
            <a:endParaRPr lang="en-US" sz="2000" b="1" dirty="0">
              <a:solidFill>
                <a:schemeClr val="tx1"/>
              </a:solidFill>
            </a:endParaRPr>
          </a:p>
        </p:txBody>
      </p:sp>
      <p:sp>
        <p:nvSpPr>
          <p:cNvPr id="4" name="Oval 3"/>
          <p:cNvSpPr/>
          <p:nvPr/>
        </p:nvSpPr>
        <p:spPr>
          <a:xfrm>
            <a:off x="6768244" y="1196752"/>
            <a:ext cx="540060" cy="608811"/>
          </a:xfrm>
          <a:prstGeom prst="ellipse">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EG" sz="3200" dirty="0" smtClean="0"/>
              <a:t>1</a:t>
            </a:r>
            <a:endParaRPr lang="ar-EG" sz="3200" dirty="0"/>
          </a:p>
        </p:txBody>
      </p:sp>
      <p:sp>
        <p:nvSpPr>
          <p:cNvPr id="30" name="Oval 29"/>
          <p:cNvSpPr/>
          <p:nvPr/>
        </p:nvSpPr>
        <p:spPr>
          <a:xfrm>
            <a:off x="6768244" y="4941168"/>
            <a:ext cx="540060" cy="608811"/>
          </a:xfrm>
          <a:prstGeom prst="ellipse">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EG" sz="3200" dirty="0" smtClean="0"/>
              <a:t>2</a:t>
            </a:r>
            <a:endParaRPr lang="ar-EG" sz="3200" dirty="0"/>
          </a:p>
        </p:txBody>
      </p:sp>
    </p:spTree>
    <p:extLst>
      <p:ext uri="{BB962C8B-B14F-4D97-AF65-F5344CB8AC3E}">
        <p14:creationId xmlns:p14="http://schemas.microsoft.com/office/powerpoint/2010/main" val="6109375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Left Arrow Callout 26"/>
          <p:cNvSpPr/>
          <p:nvPr/>
        </p:nvSpPr>
        <p:spPr>
          <a:xfrm>
            <a:off x="7164288" y="2132856"/>
            <a:ext cx="1656184" cy="2952328"/>
          </a:xfrm>
          <a:prstGeom prst="leftArrowCallout">
            <a:avLst/>
          </a:prstGeom>
        </p:spPr>
        <p:style>
          <a:lnRef idx="3">
            <a:schemeClr val="lt1"/>
          </a:lnRef>
          <a:fillRef idx="1">
            <a:schemeClr val="accent6"/>
          </a:fillRef>
          <a:effectRef idx="1">
            <a:schemeClr val="accent6"/>
          </a:effectRef>
          <a:fontRef idx="minor">
            <a:schemeClr val="lt1"/>
          </a:fontRef>
        </p:style>
        <p:txBody>
          <a:bodyPr rtlCol="1" anchor="ctr"/>
          <a:lstStyle/>
          <a:p>
            <a:pPr algn="ctr"/>
            <a:r>
              <a:rPr lang="ar-EG" sz="3200" b="1" dirty="0" smtClean="0">
                <a:solidFill>
                  <a:schemeClr val="tx1"/>
                </a:solidFill>
              </a:rPr>
              <a:t>ثانياً</a:t>
            </a:r>
            <a:r>
              <a:rPr lang="ar-EG" sz="2000" b="1" dirty="0" smtClean="0">
                <a:solidFill>
                  <a:schemeClr val="tx1"/>
                </a:solidFill>
              </a:rPr>
              <a:t>: </a:t>
            </a:r>
          </a:p>
          <a:p>
            <a:pPr algn="ctr"/>
            <a:r>
              <a:rPr lang="ar-SA" sz="2000" b="1" dirty="0">
                <a:solidFill>
                  <a:schemeClr val="tx1"/>
                </a:solidFill>
              </a:rPr>
              <a:t>مشروعات وبرامج اهتمت بتعديل مناهج المعاقين بصريا </a:t>
            </a:r>
            <a:endParaRPr lang="ar-EG" sz="2000" b="1" dirty="0">
              <a:solidFill>
                <a:schemeClr val="tx1"/>
              </a:solidFill>
            </a:endParaRPr>
          </a:p>
        </p:txBody>
      </p:sp>
      <p:sp>
        <p:nvSpPr>
          <p:cNvPr id="28" name="Right Brace 27"/>
          <p:cNvSpPr/>
          <p:nvPr/>
        </p:nvSpPr>
        <p:spPr>
          <a:xfrm>
            <a:off x="6732240" y="1924275"/>
            <a:ext cx="504056" cy="3376933"/>
          </a:xfrm>
          <a:prstGeom prst="rightBrace">
            <a:avLst>
              <a:gd name="adj1" fmla="val 22731"/>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EG"/>
          </a:p>
        </p:txBody>
      </p:sp>
      <p:sp>
        <p:nvSpPr>
          <p:cNvPr id="2" name="Rounded Rectangle 1"/>
          <p:cNvSpPr/>
          <p:nvPr/>
        </p:nvSpPr>
        <p:spPr>
          <a:xfrm>
            <a:off x="251520" y="404664"/>
            <a:ext cx="5184576" cy="3384376"/>
          </a:xfrm>
          <a:prstGeom prst="roundRect">
            <a:avLst/>
          </a:prstGeom>
          <a:solidFill>
            <a:srgbClr val="0000CC"/>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1"/>
            <a:endParaRPr lang="ar-EG" sz="1600" b="1" dirty="0" smtClean="0">
              <a:solidFill>
                <a:schemeClr val="bg1"/>
              </a:solidFill>
            </a:endParaRPr>
          </a:p>
          <a:p>
            <a:pPr lvl="1"/>
            <a:r>
              <a:rPr lang="ar-EG" sz="1600" b="1" dirty="0" smtClean="0">
                <a:solidFill>
                  <a:schemeClr val="bg1"/>
                </a:solidFill>
              </a:rPr>
              <a:t>      أعدت</a:t>
            </a:r>
            <a:r>
              <a:rPr lang="ar-SA" sz="1600" b="1" dirty="0">
                <a:solidFill>
                  <a:schemeClr val="bg1"/>
                </a:solidFill>
              </a:rPr>
              <a:t>ه مؤسسة لورانس هيل للعلوم </a:t>
            </a:r>
            <a:r>
              <a:rPr lang="en-US" sz="1600" b="1" dirty="0">
                <a:solidFill>
                  <a:schemeClr val="bg1"/>
                </a:solidFill>
              </a:rPr>
              <a:t>  </a:t>
            </a:r>
            <a:r>
              <a:rPr lang="ar-EG" sz="1600" b="1" dirty="0">
                <a:solidFill>
                  <a:schemeClr val="bg1"/>
                </a:solidFill>
              </a:rPr>
              <a:t>وهو يوجه الطلاب المعاقين بصريا إلى الأشياء الملموسة، والتجارب التي تساعدهم في تكوين فهم كبير لبيئتهم </a:t>
            </a:r>
          </a:p>
          <a:p>
            <a:pPr lvl="1"/>
            <a:r>
              <a:rPr lang="ar-EG" sz="1600" b="1" dirty="0" smtClean="0">
                <a:solidFill>
                  <a:schemeClr val="bg1"/>
                </a:solidFill>
              </a:rPr>
              <a:t>        </a:t>
            </a:r>
            <a:r>
              <a:rPr lang="ar-EG" sz="1600" b="1" dirty="0" smtClean="0">
                <a:solidFill>
                  <a:srgbClr val="00FF00"/>
                </a:solidFill>
              </a:rPr>
              <a:t>ويتكون </a:t>
            </a:r>
            <a:r>
              <a:rPr lang="ar-EG" sz="1600" b="1" dirty="0">
                <a:solidFill>
                  <a:srgbClr val="00FF00"/>
                </a:solidFill>
              </a:rPr>
              <a:t>المشروع من مجموعة من الأنشطة المنظمة في شكل موديلات، حيث يتكون كل موديول من مكونان رئيسيان: الأول: دليل المعلم، والآخر: صندوق الأدوات الخاصة بالطالب المعاق بصريا. ويحتوي دليل المعلم على النقاط التي تساعد المدرس في تدريس محتوى الموديول، </a:t>
            </a:r>
            <a:endParaRPr lang="ar-EG" sz="1600" b="1" dirty="0" smtClean="0">
              <a:solidFill>
                <a:srgbClr val="00FF00"/>
              </a:solidFill>
            </a:endParaRPr>
          </a:p>
          <a:p>
            <a:r>
              <a:rPr lang="ar-EG" sz="1600" b="1" dirty="0" smtClean="0">
                <a:solidFill>
                  <a:schemeClr val="bg1"/>
                </a:solidFill>
              </a:rPr>
              <a:t>               </a:t>
            </a:r>
            <a:r>
              <a:rPr lang="ar-SA" sz="1600" b="1" dirty="0" smtClean="0">
                <a:solidFill>
                  <a:schemeClr val="bg1"/>
                </a:solidFill>
              </a:rPr>
              <a:t>ويتكون </a:t>
            </a:r>
            <a:r>
              <a:rPr lang="ar-SA" sz="1600" b="1" dirty="0">
                <a:solidFill>
                  <a:schemeClr val="bg1"/>
                </a:solidFill>
              </a:rPr>
              <a:t>البرنامج من تسعة موديولات رئيسية، تتمثل في:</a:t>
            </a:r>
            <a:endParaRPr lang="en-US" sz="1600" b="1" dirty="0">
              <a:solidFill>
                <a:schemeClr val="bg1"/>
              </a:solidFill>
            </a:endParaRPr>
          </a:p>
          <a:p>
            <a:pPr lvl="1"/>
            <a:r>
              <a:rPr lang="ar-SA" sz="1600" b="1" dirty="0">
                <a:solidFill>
                  <a:schemeClr val="bg1"/>
                </a:solidFill>
              </a:rPr>
              <a:t>مكونات </a:t>
            </a:r>
            <a:r>
              <a:rPr lang="ar-SA" sz="1600" b="1" dirty="0" smtClean="0">
                <a:solidFill>
                  <a:schemeClr val="bg1"/>
                </a:solidFill>
              </a:rPr>
              <a:t>الحياة</a:t>
            </a:r>
            <a:r>
              <a:rPr lang="ar-EG" sz="1600" b="1" dirty="0" smtClean="0">
                <a:solidFill>
                  <a:schemeClr val="bg1"/>
                </a:solidFill>
              </a:rPr>
              <a:t>- </a:t>
            </a:r>
            <a:r>
              <a:rPr lang="ar-SA" sz="1600" b="1" dirty="0" smtClean="0">
                <a:solidFill>
                  <a:schemeClr val="bg1"/>
                </a:solidFill>
              </a:rPr>
              <a:t>التفكير العلمي</a:t>
            </a:r>
            <a:r>
              <a:rPr lang="ar-EG" sz="1600" b="1" dirty="0" smtClean="0">
                <a:solidFill>
                  <a:schemeClr val="bg1"/>
                </a:solidFill>
              </a:rPr>
              <a:t>- </a:t>
            </a:r>
            <a:r>
              <a:rPr lang="ar-SA" sz="1600" b="1" dirty="0" smtClean="0">
                <a:solidFill>
                  <a:schemeClr val="bg1"/>
                </a:solidFill>
              </a:rPr>
              <a:t>القياس</a:t>
            </a:r>
            <a:r>
              <a:rPr lang="ar-EG" sz="1600" b="1" dirty="0">
                <a:solidFill>
                  <a:schemeClr val="bg1"/>
                </a:solidFill>
              </a:rPr>
              <a:t> </a:t>
            </a:r>
            <a:r>
              <a:rPr lang="ar-EG" sz="1600" b="1" dirty="0" smtClean="0">
                <a:solidFill>
                  <a:schemeClr val="bg1"/>
                </a:solidFill>
              </a:rPr>
              <a:t>- </a:t>
            </a:r>
            <a:r>
              <a:rPr lang="ar-SA" sz="1600" b="1" dirty="0" smtClean="0">
                <a:solidFill>
                  <a:schemeClr val="bg1"/>
                </a:solidFill>
              </a:rPr>
              <a:t>المحاليل </a:t>
            </a:r>
            <a:r>
              <a:rPr lang="ar-SA" sz="1600" b="1" dirty="0">
                <a:solidFill>
                  <a:schemeClr val="bg1"/>
                </a:solidFill>
              </a:rPr>
              <a:t>والمخاليط.</a:t>
            </a:r>
            <a:endParaRPr lang="en-US" sz="1600" b="1" dirty="0">
              <a:solidFill>
                <a:schemeClr val="bg1"/>
              </a:solidFill>
            </a:endParaRPr>
          </a:p>
          <a:p>
            <a:pPr lvl="1"/>
            <a:r>
              <a:rPr lang="ar-SA" sz="1600" b="1" dirty="0">
                <a:solidFill>
                  <a:schemeClr val="bg1"/>
                </a:solidFill>
              </a:rPr>
              <a:t>الطاقة </a:t>
            </a:r>
            <a:r>
              <a:rPr lang="ar-SA" sz="1600" b="1" dirty="0" smtClean="0">
                <a:solidFill>
                  <a:schemeClr val="bg1"/>
                </a:solidFill>
              </a:rPr>
              <a:t>والبيئة</a:t>
            </a:r>
            <a:r>
              <a:rPr lang="ar-EG" sz="1600" b="1" dirty="0" smtClean="0">
                <a:solidFill>
                  <a:schemeClr val="bg1"/>
                </a:solidFill>
              </a:rPr>
              <a:t> - </a:t>
            </a:r>
            <a:r>
              <a:rPr lang="ar-SA" sz="1600" b="1" dirty="0" smtClean="0">
                <a:solidFill>
                  <a:schemeClr val="bg1"/>
                </a:solidFill>
              </a:rPr>
              <a:t>المغناطيس والكهرباء</a:t>
            </a:r>
            <a:r>
              <a:rPr lang="ar-EG" sz="1600" b="1" dirty="0" smtClean="0">
                <a:solidFill>
                  <a:schemeClr val="bg1"/>
                </a:solidFill>
              </a:rPr>
              <a:t> - </a:t>
            </a:r>
            <a:r>
              <a:rPr lang="ar-SA" sz="1600" b="1" dirty="0" smtClean="0">
                <a:solidFill>
                  <a:schemeClr val="bg1"/>
                </a:solidFill>
              </a:rPr>
              <a:t>تفاعلات </a:t>
            </a:r>
            <a:r>
              <a:rPr lang="ar-SA" sz="1600" b="1" dirty="0">
                <a:solidFill>
                  <a:schemeClr val="bg1"/>
                </a:solidFill>
              </a:rPr>
              <a:t>المطبخ.</a:t>
            </a:r>
            <a:endParaRPr lang="en-US" sz="1600" b="1" dirty="0">
              <a:solidFill>
                <a:schemeClr val="bg1"/>
              </a:solidFill>
            </a:endParaRPr>
          </a:p>
          <a:p>
            <a:pPr lvl="1"/>
            <a:r>
              <a:rPr lang="ar-SA" sz="1600" b="1" dirty="0" smtClean="0">
                <a:solidFill>
                  <a:schemeClr val="bg1"/>
                </a:solidFill>
              </a:rPr>
              <a:t>الاتصال</a:t>
            </a:r>
            <a:r>
              <a:rPr lang="ar-EG" sz="1600" b="1" dirty="0" smtClean="0">
                <a:solidFill>
                  <a:schemeClr val="bg1"/>
                </a:solidFill>
              </a:rPr>
              <a:t> - </a:t>
            </a:r>
            <a:r>
              <a:rPr lang="ar-SA" sz="1600" b="1" dirty="0" smtClean="0">
                <a:solidFill>
                  <a:schemeClr val="bg1"/>
                </a:solidFill>
              </a:rPr>
              <a:t>البيئة</a:t>
            </a:r>
            <a:r>
              <a:rPr lang="ar-SA" sz="1600" b="1" dirty="0">
                <a:solidFill>
                  <a:schemeClr val="bg1"/>
                </a:solidFill>
              </a:rPr>
              <a:t>.</a:t>
            </a:r>
            <a:endParaRPr lang="en-US" sz="1600" b="1" dirty="0">
              <a:solidFill>
                <a:schemeClr val="bg1"/>
              </a:solidFill>
            </a:endParaRPr>
          </a:p>
          <a:p>
            <a:pPr lvl="1"/>
            <a:endParaRPr lang="en-US" sz="1600" b="1" dirty="0">
              <a:solidFill>
                <a:schemeClr val="bg1"/>
              </a:solidFill>
            </a:endParaRPr>
          </a:p>
        </p:txBody>
      </p:sp>
      <p:sp>
        <p:nvSpPr>
          <p:cNvPr id="29" name="Rounded Rectangle 28"/>
          <p:cNvSpPr/>
          <p:nvPr/>
        </p:nvSpPr>
        <p:spPr>
          <a:xfrm>
            <a:off x="251520" y="3933056"/>
            <a:ext cx="5184576" cy="2664296"/>
          </a:xfrm>
          <a:prstGeom prst="roundRect">
            <a:avLst/>
          </a:prstGeom>
        </p:spPr>
        <p:style>
          <a:lnRef idx="1">
            <a:schemeClr val="accent3"/>
          </a:lnRef>
          <a:fillRef idx="3">
            <a:schemeClr val="accent3"/>
          </a:fillRef>
          <a:effectRef idx="2">
            <a:schemeClr val="accent3"/>
          </a:effectRef>
          <a:fontRef idx="minor">
            <a:schemeClr val="lt1"/>
          </a:fontRef>
        </p:style>
        <p:txBody>
          <a:bodyPr rtlCol="1" anchor="ctr"/>
          <a:lstStyle/>
          <a:p>
            <a:r>
              <a:rPr lang="ar-EG" b="1" dirty="0" smtClean="0">
                <a:solidFill>
                  <a:schemeClr val="tx1"/>
                </a:solidFill>
              </a:rPr>
              <a:t>     </a:t>
            </a:r>
            <a:r>
              <a:rPr lang="ar-EG" b="1" dirty="0">
                <a:solidFill>
                  <a:srgbClr val="0000CC"/>
                </a:solidFill>
              </a:rPr>
              <a:t>يتكون برنامج </a:t>
            </a:r>
            <a:r>
              <a:rPr lang="en-US" b="1" dirty="0">
                <a:solidFill>
                  <a:srgbClr val="0000CC"/>
                </a:solidFill>
              </a:rPr>
              <a:t>FOSS</a:t>
            </a:r>
            <a:r>
              <a:rPr lang="ar-EG" b="1" dirty="0">
                <a:solidFill>
                  <a:srgbClr val="0000CC"/>
                </a:solidFill>
              </a:rPr>
              <a:t> من (27) موديولا موزعة على سنوات المرحلة الابتدائية بدءا من سن الحضانة ، وحتى الصف السادس الابتدائي </a:t>
            </a:r>
            <a:endParaRPr lang="ar-EG" b="1" dirty="0" smtClean="0">
              <a:solidFill>
                <a:srgbClr val="0000CC"/>
              </a:solidFill>
            </a:endParaRPr>
          </a:p>
          <a:p>
            <a:r>
              <a:rPr lang="ar-EG" b="1" dirty="0" smtClean="0">
                <a:solidFill>
                  <a:srgbClr val="C00000"/>
                </a:solidFill>
              </a:rPr>
              <a:t>أهدافه</a:t>
            </a:r>
            <a:endParaRPr lang="ar-EG" b="1" dirty="0">
              <a:solidFill>
                <a:srgbClr val="C00000"/>
              </a:solidFill>
            </a:endParaRPr>
          </a:p>
          <a:p>
            <a:r>
              <a:rPr lang="ar-EG" b="1" dirty="0">
                <a:solidFill>
                  <a:srgbClr val="0000CC"/>
                </a:solidFill>
              </a:rPr>
              <a:t>1- الواقعية العلمية          2-  </a:t>
            </a:r>
            <a:r>
              <a:rPr lang="ar-SA" b="1" dirty="0">
                <a:solidFill>
                  <a:srgbClr val="0000CC"/>
                </a:solidFill>
              </a:rPr>
              <a:t>الكفاءة </a:t>
            </a:r>
            <a:r>
              <a:rPr lang="ar-SA" b="1" dirty="0" smtClean="0">
                <a:solidFill>
                  <a:srgbClr val="0000CC"/>
                </a:solidFill>
              </a:rPr>
              <a:t>التعليمية</a:t>
            </a:r>
            <a:endParaRPr lang="ar-EG" b="1" dirty="0" smtClean="0">
              <a:solidFill>
                <a:srgbClr val="0000CC"/>
              </a:solidFill>
            </a:endParaRPr>
          </a:p>
          <a:p>
            <a:r>
              <a:rPr lang="ar-SA" b="1" dirty="0">
                <a:solidFill>
                  <a:srgbClr val="C00000"/>
                </a:solidFill>
              </a:rPr>
              <a:t>وتعتمد فلسفة برنامج  </a:t>
            </a:r>
            <a:r>
              <a:rPr lang="en-US" b="1" dirty="0">
                <a:solidFill>
                  <a:srgbClr val="C00000"/>
                </a:solidFill>
              </a:rPr>
              <a:t>FOSS</a:t>
            </a:r>
            <a:r>
              <a:rPr lang="ar-EG" b="1" dirty="0">
                <a:solidFill>
                  <a:srgbClr val="C00000"/>
                </a:solidFill>
              </a:rPr>
              <a:t> على مجموعة من الأفكار الأساسية من أهمها:</a:t>
            </a:r>
            <a:endParaRPr lang="en-US" b="1" dirty="0">
              <a:solidFill>
                <a:srgbClr val="C00000"/>
              </a:solidFill>
            </a:endParaRPr>
          </a:p>
          <a:p>
            <a:r>
              <a:rPr lang="ar-EG" b="1" dirty="0" smtClean="0">
                <a:solidFill>
                  <a:srgbClr val="0000CC"/>
                </a:solidFill>
              </a:rPr>
              <a:t>نموذج </a:t>
            </a:r>
            <a:r>
              <a:rPr lang="ar-EG" b="1" dirty="0">
                <a:solidFill>
                  <a:srgbClr val="0000CC"/>
                </a:solidFill>
              </a:rPr>
              <a:t>النمو الإدراكي    -  عمليات التفكير العلمي</a:t>
            </a:r>
          </a:p>
          <a:p>
            <a:r>
              <a:rPr lang="ar-EG" b="1" dirty="0">
                <a:solidFill>
                  <a:srgbClr val="0000CC"/>
                </a:solidFill>
              </a:rPr>
              <a:t>علم أصول التدريس      </a:t>
            </a:r>
            <a:endParaRPr lang="en-US" b="1" dirty="0">
              <a:solidFill>
                <a:srgbClr val="0000CC"/>
              </a:solidFill>
            </a:endParaRPr>
          </a:p>
        </p:txBody>
      </p:sp>
      <p:sp>
        <p:nvSpPr>
          <p:cNvPr id="4" name="Oval 3"/>
          <p:cNvSpPr/>
          <p:nvPr/>
        </p:nvSpPr>
        <p:spPr>
          <a:xfrm>
            <a:off x="6840252" y="1196752"/>
            <a:ext cx="540060" cy="608811"/>
          </a:xfrm>
          <a:prstGeom prst="ellipse">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EG" sz="3200" dirty="0" smtClean="0"/>
              <a:t>3</a:t>
            </a:r>
            <a:endParaRPr lang="ar-EG" sz="3200" dirty="0"/>
          </a:p>
        </p:txBody>
      </p:sp>
      <p:sp>
        <p:nvSpPr>
          <p:cNvPr id="30" name="Oval 29"/>
          <p:cNvSpPr/>
          <p:nvPr/>
        </p:nvSpPr>
        <p:spPr>
          <a:xfrm>
            <a:off x="6840252" y="5340469"/>
            <a:ext cx="540060" cy="608811"/>
          </a:xfrm>
          <a:prstGeom prst="ellipse">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EG" sz="3200" dirty="0" smtClean="0"/>
              <a:t>4</a:t>
            </a:r>
            <a:endParaRPr lang="ar-EG" sz="3200" dirty="0"/>
          </a:p>
        </p:txBody>
      </p:sp>
      <p:sp>
        <p:nvSpPr>
          <p:cNvPr id="10" name="Rounded Rectangle 9"/>
          <p:cNvSpPr/>
          <p:nvPr/>
        </p:nvSpPr>
        <p:spPr>
          <a:xfrm>
            <a:off x="5564063" y="915234"/>
            <a:ext cx="1168177" cy="1937702"/>
          </a:xfrm>
          <a:prstGeom prst="roundRect">
            <a:avLst/>
          </a:prstGeom>
          <a:ln>
            <a:solidFill>
              <a:schemeClr val="tx1"/>
            </a:solidFill>
          </a:ln>
        </p:spPr>
        <p:style>
          <a:lnRef idx="1">
            <a:schemeClr val="accent5"/>
          </a:lnRef>
          <a:fillRef idx="2">
            <a:schemeClr val="accent5"/>
          </a:fillRef>
          <a:effectRef idx="1">
            <a:schemeClr val="accent5"/>
          </a:effectRef>
          <a:fontRef idx="minor">
            <a:schemeClr val="dk1"/>
          </a:fontRef>
        </p:style>
        <p:txBody>
          <a:bodyPr rtlCol="1" anchor="ctr"/>
          <a:lstStyle/>
          <a:p>
            <a:pPr algn="ctr">
              <a:lnSpc>
                <a:spcPct val="150000"/>
              </a:lnSpc>
            </a:pPr>
            <a:r>
              <a:rPr lang="ar-SA" sz="2400" b="1" dirty="0"/>
              <a:t>مشروع </a:t>
            </a:r>
            <a:r>
              <a:rPr lang="en-US" sz="2400" b="1" dirty="0"/>
              <a:t>(</a:t>
            </a:r>
            <a:r>
              <a:rPr lang="en-US" sz="2000" b="1" dirty="0"/>
              <a:t>SAVI/ SELPH</a:t>
            </a:r>
            <a:r>
              <a:rPr lang="en-US" sz="2400" b="1" dirty="0"/>
              <a:t>)</a:t>
            </a:r>
            <a:endParaRPr lang="ar-EG" sz="2400" b="1" dirty="0"/>
          </a:p>
        </p:txBody>
      </p:sp>
      <p:sp>
        <p:nvSpPr>
          <p:cNvPr id="11" name="Rounded Rectangle 10"/>
          <p:cNvSpPr/>
          <p:nvPr/>
        </p:nvSpPr>
        <p:spPr>
          <a:xfrm>
            <a:off x="5565459" y="4005064"/>
            <a:ext cx="1166779" cy="2376264"/>
          </a:xfrm>
          <a:prstGeom prst="roundRect">
            <a:avLst/>
          </a:prstGeom>
          <a:ln>
            <a:solidFill>
              <a:schemeClr val="accent2">
                <a:lumMod val="75000"/>
              </a:schemeClr>
            </a:solidFill>
          </a:ln>
        </p:spPr>
        <p:style>
          <a:lnRef idx="1">
            <a:schemeClr val="accent4"/>
          </a:lnRef>
          <a:fillRef idx="2">
            <a:schemeClr val="accent4"/>
          </a:fillRef>
          <a:effectRef idx="1">
            <a:schemeClr val="accent4"/>
          </a:effectRef>
          <a:fontRef idx="minor">
            <a:schemeClr val="dk1"/>
          </a:fontRef>
        </p:style>
        <p:txBody>
          <a:bodyPr rtlCol="1" anchor="ctr"/>
          <a:lstStyle/>
          <a:p>
            <a:pPr algn="ctr"/>
            <a:r>
              <a:rPr lang="ar-EG" sz="2400" b="1" dirty="0"/>
              <a:t>برنامج</a:t>
            </a:r>
          </a:p>
          <a:p>
            <a:pPr algn="ctr"/>
            <a:r>
              <a:rPr lang="ar-EG" sz="2400" b="1" dirty="0"/>
              <a:t>نظام الاختيار المتكامل للعلوم </a:t>
            </a:r>
            <a:r>
              <a:rPr lang="en-US" sz="2800" b="1" dirty="0"/>
              <a:t>FOSS</a:t>
            </a:r>
            <a:endParaRPr lang="ar-EG" sz="2800" dirty="0"/>
          </a:p>
        </p:txBody>
      </p:sp>
    </p:spTree>
    <p:extLst>
      <p:ext uri="{BB962C8B-B14F-4D97-AF65-F5344CB8AC3E}">
        <p14:creationId xmlns:p14="http://schemas.microsoft.com/office/powerpoint/2010/main" val="42581463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Left Arrow Callout 26"/>
          <p:cNvSpPr/>
          <p:nvPr/>
        </p:nvSpPr>
        <p:spPr>
          <a:xfrm>
            <a:off x="7164288" y="1988840"/>
            <a:ext cx="1656184" cy="2952328"/>
          </a:xfrm>
          <a:prstGeom prst="leftArrowCallout">
            <a:avLst/>
          </a:prstGeom>
        </p:spPr>
        <p:style>
          <a:lnRef idx="3">
            <a:schemeClr val="lt1"/>
          </a:lnRef>
          <a:fillRef idx="1">
            <a:schemeClr val="accent6"/>
          </a:fillRef>
          <a:effectRef idx="1">
            <a:schemeClr val="accent6"/>
          </a:effectRef>
          <a:fontRef idx="minor">
            <a:schemeClr val="lt1"/>
          </a:fontRef>
        </p:style>
        <p:txBody>
          <a:bodyPr rtlCol="1" anchor="ctr"/>
          <a:lstStyle/>
          <a:p>
            <a:pPr algn="ctr"/>
            <a:r>
              <a:rPr lang="ar-EG" sz="3200" b="1" dirty="0" smtClean="0">
                <a:solidFill>
                  <a:schemeClr val="tx1"/>
                </a:solidFill>
              </a:rPr>
              <a:t>ثانياً</a:t>
            </a:r>
            <a:r>
              <a:rPr lang="ar-EG" sz="2000" b="1" dirty="0" smtClean="0">
                <a:solidFill>
                  <a:schemeClr val="tx1"/>
                </a:solidFill>
              </a:rPr>
              <a:t>: </a:t>
            </a:r>
          </a:p>
          <a:p>
            <a:pPr algn="ctr"/>
            <a:r>
              <a:rPr lang="ar-SA" sz="2000" b="1" dirty="0">
                <a:solidFill>
                  <a:schemeClr val="tx1"/>
                </a:solidFill>
              </a:rPr>
              <a:t>مشروعات وبرامج اهتمت بتعديل مناهج المعاقين بصريا </a:t>
            </a:r>
            <a:endParaRPr lang="ar-EG" sz="2000" b="1" dirty="0">
              <a:solidFill>
                <a:schemeClr val="tx1"/>
              </a:solidFill>
            </a:endParaRPr>
          </a:p>
        </p:txBody>
      </p:sp>
      <p:sp>
        <p:nvSpPr>
          <p:cNvPr id="28" name="Right Brace 27"/>
          <p:cNvSpPr/>
          <p:nvPr/>
        </p:nvSpPr>
        <p:spPr>
          <a:xfrm>
            <a:off x="6732240" y="1924275"/>
            <a:ext cx="504056" cy="3052897"/>
          </a:xfrm>
          <a:prstGeom prst="rightBrace">
            <a:avLst>
              <a:gd name="adj1" fmla="val 22731"/>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EG"/>
          </a:p>
        </p:txBody>
      </p:sp>
      <p:sp>
        <p:nvSpPr>
          <p:cNvPr id="2" name="Rounded Rectangle 1"/>
          <p:cNvSpPr/>
          <p:nvPr/>
        </p:nvSpPr>
        <p:spPr>
          <a:xfrm>
            <a:off x="251520" y="404664"/>
            <a:ext cx="5184576" cy="2808312"/>
          </a:xfrm>
          <a:prstGeom prst="roundRect">
            <a:avLst/>
          </a:prstGeom>
          <a:solidFill>
            <a:srgbClr val="0033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1"/>
            <a:endParaRPr lang="ar-EG" sz="1600" b="1" dirty="0" smtClean="0">
              <a:solidFill>
                <a:schemeClr val="bg1"/>
              </a:solidFill>
            </a:endParaRPr>
          </a:p>
          <a:p>
            <a:pPr algn="just"/>
            <a:r>
              <a:rPr lang="ar-EG" sz="1600" b="1" dirty="0" smtClean="0">
                <a:solidFill>
                  <a:schemeClr val="bg1"/>
                </a:solidFill>
              </a:rPr>
              <a:t>      </a:t>
            </a:r>
            <a:r>
              <a:rPr lang="ar-SA" b="1" dirty="0">
                <a:solidFill>
                  <a:schemeClr val="bg1"/>
                </a:solidFill>
              </a:rPr>
              <a:t>يركز هذا البرنامج على دراسة الجهاز الدوري والتعرف على الدورة الدموية المتمثلة في الدورة الرئوية الضغرى والدورة الجسمية الكبرى والدورة الكبدية البابية.</a:t>
            </a:r>
            <a:endParaRPr lang="ar-EG" b="1" dirty="0">
              <a:solidFill>
                <a:schemeClr val="bg1"/>
              </a:solidFill>
            </a:endParaRPr>
          </a:p>
          <a:p>
            <a:pPr algn="just"/>
            <a:r>
              <a:rPr lang="ar-EG" b="1" dirty="0" smtClean="0">
                <a:solidFill>
                  <a:srgbClr val="FFFF00"/>
                </a:solidFill>
              </a:rPr>
              <a:t>       وقد </a:t>
            </a:r>
            <a:r>
              <a:rPr lang="ar-SA" b="1" dirty="0" smtClean="0">
                <a:solidFill>
                  <a:srgbClr val="FFFF00"/>
                </a:solidFill>
              </a:rPr>
              <a:t>استخدمت </a:t>
            </a:r>
            <a:r>
              <a:rPr lang="ar-SA" b="1" dirty="0">
                <a:solidFill>
                  <a:srgbClr val="FFFF00"/>
                </a:solidFill>
              </a:rPr>
              <a:t>النماذج الحقيقية للنباتات والحيوانات، ليتمكن المعاقون بصرياً من التفاعل مع المادة العلمية المتعلمة عن طريق فحص العينات الطازجة المحفوظة في مواد حافظة </a:t>
            </a:r>
            <a:endParaRPr lang="ar-EG" b="1" dirty="0">
              <a:solidFill>
                <a:srgbClr val="FFFF00"/>
              </a:solidFill>
            </a:endParaRPr>
          </a:p>
          <a:p>
            <a:pPr algn="just"/>
            <a:r>
              <a:rPr lang="ar-EG" b="1" dirty="0" smtClean="0">
                <a:solidFill>
                  <a:schemeClr val="bg1"/>
                </a:solidFill>
              </a:rPr>
              <a:t>       </a:t>
            </a:r>
            <a:r>
              <a:rPr lang="ar-SA" b="1" dirty="0" smtClean="0">
                <a:solidFill>
                  <a:schemeClr val="bg1"/>
                </a:solidFill>
              </a:rPr>
              <a:t>يقوم </a:t>
            </a:r>
            <a:r>
              <a:rPr lang="ar-SA" b="1" dirty="0">
                <a:solidFill>
                  <a:schemeClr val="bg1"/>
                </a:solidFill>
              </a:rPr>
              <a:t>المعلم بإعطاء التوجيهات الشفوية والأسئلة المرتبطة بموضوع الدرس، وفي بعض الأحيان المزاوجة بين طالب مبصر وطالب كفيف،</a:t>
            </a:r>
            <a:endParaRPr lang="en-US" b="1" dirty="0">
              <a:solidFill>
                <a:schemeClr val="bg1"/>
              </a:solidFill>
            </a:endParaRPr>
          </a:p>
          <a:p>
            <a:pPr lvl="1"/>
            <a:endParaRPr lang="en-US" sz="1600" b="1" dirty="0">
              <a:solidFill>
                <a:schemeClr val="bg1"/>
              </a:solidFill>
            </a:endParaRPr>
          </a:p>
        </p:txBody>
      </p:sp>
      <p:sp>
        <p:nvSpPr>
          <p:cNvPr id="4" name="Oval 3"/>
          <p:cNvSpPr/>
          <p:nvPr/>
        </p:nvSpPr>
        <p:spPr>
          <a:xfrm>
            <a:off x="6984268" y="1196752"/>
            <a:ext cx="540060" cy="608811"/>
          </a:xfrm>
          <a:prstGeom prst="ellipse">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EG" sz="3200" dirty="0" smtClean="0"/>
              <a:t>5</a:t>
            </a:r>
            <a:endParaRPr lang="ar-EG" sz="3200" dirty="0"/>
          </a:p>
        </p:txBody>
      </p:sp>
      <p:sp>
        <p:nvSpPr>
          <p:cNvPr id="30" name="Oval 29"/>
          <p:cNvSpPr/>
          <p:nvPr/>
        </p:nvSpPr>
        <p:spPr>
          <a:xfrm>
            <a:off x="6984268" y="5340469"/>
            <a:ext cx="540060" cy="608811"/>
          </a:xfrm>
          <a:prstGeom prst="ellipse">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EG" sz="3200" dirty="0" smtClean="0"/>
              <a:t>6</a:t>
            </a:r>
            <a:endParaRPr lang="ar-EG" sz="3200" dirty="0"/>
          </a:p>
        </p:txBody>
      </p:sp>
      <p:sp>
        <p:nvSpPr>
          <p:cNvPr id="12" name="Rounded Rectangle 11"/>
          <p:cNvSpPr/>
          <p:nvPr/>
        </p:nvSpPr>
        <p:spPr>
          <a:xfrm>
            <a:off x="5708081" y="980728"/>
            <a:ext cx="1168175" cy="1944216"/>
          </a:xfrm>
          <a:prstGeom prst="roundRect">
            <a:avLst/>
          </a:prstGeom>
          <a:ln>
            <a:solidFill>
              <a:schemeClr val="tx1"/>
            </a:solidFill>
          </a:ln>
        </p:spPr>
        <p:style>
          <a:lnRef idx="1">
            <a:schemeClr val="accent5"/>
          </a:lnRef>
          <a:fillRef idx="2">
            <a:schemeClr val="accent5"/>
          </a:fillRef>
          <a:effectRef idx="1">
            <a:schemeClr val="accent5"/>
          </a:effectRef>
          <a:fontRef idx="minor">
            <a:schemeClr val="dk1"/>
          </a:fontRef>
        </p:style>
        <p:txBody>
          <a:bodyPr rtlCol="1" anchor="ctr"/>
          <a:lstStyle/>
          <a:p>
            <a:pPr algn="ctr"/>
            <a:r>
              <a:rPr lang="ar-SA" sz="2000" b="1" dirty="0"/>
              <a:t>برنامج استخدام النماذج الحقيقية </a:t>
            </a:r>
            <a:endParaRPr lang="ar-EG" dirty="0"/>
          </a:p>
        </p:txBody>
      </p:sp>
      <p:sp>
        <p:nvSpPr>
          <p:cNvPr id="13" name="Rounded Rectangle 12"/>
          <p:cNvSpPr/>
          <p:nvPr/>
        </p:nvSpPr>
        <p:spPr>
          <a:xfrm>
            <a:off x="5708081" y="3501008"/>
            <a:ext cx="1168175" cy="2952328"/>
          </a:xfrm>
          <a:prstGeom prst="roundRect">
            <a:avLst/>
          </a:prstGeom>
          <a:ln>
            <a:solidFill>
              <a:schemeClr val="accent2">
                <a:lumMod val="75000"/>
              </a:schemeClr>
            </a:solidFill>
          </a:ln>
        </p:spPr>
        <p:style>
          <a:lnRef idx="1">
            <a:schemeClr val="accent4"/>
          </a:lnRef>
          <a:fillRef idx="2">
            <a:schemeClr val="accent4"/>
          </a:fillRef>
          <a:effectRef idx="1">
            <a:schemeClr val="accent4"/>
          </a:effectRef>
          <a:fontRef idx="minor">
            <a:schemeClr val="dk1"/>
          </a:fontRef>
        </p:style>
        <p:txBody>
          <a:bodyPr rtlCol="1" anchor="ctr"/>
          <a:lstStyle/>
          <a:p>
            <a:pPr algn="ctr"/>
            <a:r>
              <a:rPr lang="ar-SA" sz="2000" b="1" dirty="0" smtClean="0"/>
              <a:t>برنامج</a:t>
            </a:r>
            <a:r>
              <a:rPr lang="ar-EG" sz="2000" b="1" dirty="0" smtClean="0"/>
              <a:t> دراسة منهج العلوم البيولوجية</a:t>
            </a:r>
            <a:r>
              <a:rPr lang="ar-SA" sz="2000" b="1" dirty="0" smtClean="0"/>
              <a:t> </a:t>
            </a:r>
            <a:r>
              <a:rPr lang="en-US" sz="2400" b="1" dirty="0" smtClean="0"/>
              <a:t>BSCS</a:t>
            </a:r>
            <a:endParaRPr lang="ar-EG" dirty="0"/>
          </a:p>
        </p:txBody>
      </p:sp>
      <p:sp>
        <p:nvSpPr>
          <p:cNvPr id="14" name="Rounded Rectangle 13"/>
          <p:cNvSpPr/>
          <p:nvPr/>
        </p:nvSpPr>
        <p:spPr>
          <a:xfrm>
            <a:off x="72008" y="3429000"/>
            <a:ext cx="5580112" cy="1008112"/>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endParaRPr lang="ar-EG" b="1" dirty="0" smtClean="0"/>
          </a:p>
          <a:p>
            <a:r>
              <a:rPr lang="ar-SA" b="1" dirty="0" smtClean="0">
                <a:solidFill>
                  <a:srgbClr val="D60093"/>
                </a:solidFill>
                <a:latin typeface="Arial" pitchFamily="34" charset="0"/>
                <a:cs typeface="Arial" pitchFamily="34" charset="0"/>
              </a:rPr>
              <a:t>برنامج </a:t>
            </a:r>
            <a:r>
              <a:rPr lang="ar-SA" b="1" dirty="0">
                <a:solidFill>
                  <a:srgbClr val="D60093"/>
                </a:solidFill>
                <a:latin typeface="Arial" pitchFamily="34" charset="0"/>
                <a:cs typeface="Arial" pitchFamily="34" charset="0"/>
              </a:rPr>
              <a:t>أنا وبيئتي </a:t>
            </a:r>
            <a:r>
              <a:rPr lang="ar-EG" b="1" dirty="0"/>
              <a:t>: </a:t>
            </a:r>
            <a:r>
              <a:rPr lang="ar-SA" b="1" dirty="0"/>
              <a:t>يقدم هذا البرنامج </a:t>
            </a:r>
            <a:r>
              <a:rPr lang="ar-SA" b="1" dirty="0" smtClean="0"/>
              <a:t>للمعاقين </a:t>
            </a:r>
            <a:r>
              <a:rPr lang="ar-SA" b="1" dirty="0"/>
              <a:t>من سن (13 - 16) عام </a:t>
            </a:r>
            <a:r>
              <a:rPr lang="ar-EG" b="1" dirty="0" smtClean="0"/>
              <a:t>..</a:t>
            </a:r>
            <a:r>
              <a:rPr lang="ar-SA" b="1" dirty="0" smtClean="0"/>
              <a:t>وينقسم </a:t>
            </a:r>
            <a:r>
              <a:rPr lang="ar-SA" b="1" dirty="0"/>
              <a:t>إلى خمس </a:t>
            </a:r>
            <a:r>
              <a:rPr lang="ar-SA" b="1" dirty="0" smtClean="0"/>
              <a:t>وحدات</a:t>
            </a:r>
            <a:r>
              <a:rPr lang="ar-EG" b="1" dirty="0" smtClean="0"/>
              <a:t>: </a:t>
            </a:r>
            <a:r>
              <a:rPr lang="ar-SA" b="1" dirty="0"/>
              <a:t>استكشاف </a:t>
            </a:r>
            <a:r>
              <a:rPr lang="ar-SA" b="1" dirty="0" smtClean="0"/>
              <a:t>البيئة</a:t>
            </a:r>
            <a:r>
              <a:rPr lang="ar-EG" b="1" dirty="0" smtClean="0"/>
              <a:t>- </a:t>
            </a:r>
            <a:r>
              <a:rPr lang="ar-SA" b="1" dirty="0"/>
              <a:t>أنا </a:t>
            </a:r>
            <a:r>
              <a:rPr lang="ar-SA" b="1" dirty="0" smtClean="0"/>
              <a:t>والبيئة</a:t>
            </a:r>
            <a:r>
              <a:rPr lang="ar-EG" b="1" dirty="0" smtClean="0"/>
              <a:t>- </a:t>
            </a:r>
            <a:r>
              <a:rPr lang="ar-SA" b="1" dirty="0" smtClean="0"/>
              <a:t>دورات </a:t>
            </a:r>
            <a:r>
              <a:rPr lang="ar-SA" b="1" dirty="0"/>
              <a:t>العناصر في </a:t>
            </a:r>
            <a:r>
              <a:rPr lang="ar-SA" b="1" dirty="0" smtClean="0"/>
              <a:t>البيئة</a:t>
            </a:r>
            <a:r>
              <a:rPr lang="ar-EG" b="1" dirty="0" smtClean="0"/>
              <a:t>- </a:t>
            </a:r>
            <a:r>
              <a:rPr lang="ar-SA" b="1" dirty="0"/>
              <a:t>دورة الماء والهواء في </a:t>
            </a:r>
            <a:r>
              <a:rPr lang="ar-SA" b="1" dirty="0" smtClean="0"/>
              <a:t>البيئة</a:t>
            </a:r>
            <a:r>
              <a:rPr lang="ar-EG" b="1" dirty="0" smtClean="0"/>
              <a:t>- </a:t>
            </a:r>
            <a:r>
              <a:rPr lang="ar-SA" b="1" dirty="0"/>
              <a:t>علاقة الطاقة بالبيئة.</a:t>
            </a:r>
            <a:endParaRPr lang="en-US" b="1" dirty="0"/>
          </a:p>
          <a:p>
            <a:endParaRPr lang="ar-EG" b="1" dirty="0"/>
          </a:p>
        </p:txBody>
      </p:sp>
      <p:sp>
        <p:nvSpPr>
          <p:cNvPr id="15" name="Rounded Rectangle 14"/>
          <p:cNvSpPr/>
          <p:nvPr/>
        </p:nvSpPr>
        <p:spPr>
          <a:xfrm>
            <a:off x="72008" y="4509120"/>
            <a:ext cx="5580112" cy="1135754"/>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endParaRPr lang="ar-EG" b="1" dirty="0" smtClean="0">
              <a:solidFill>
                <a:srgbClr val="D60093"/>
              </a:solidFill>
              <a:latin typeface="Arial" pitchFamily="34" charset="0"/>
              <a:cs typeface="Arial" pitchFamily="34" charset="0"/>
            </a:endParaRPr>
          </a:p>
          <a:p>
            <a:r>
              <a:rPr lang="ar-SA" b="1" dirty="0" smtClean="0">
                <a:solidFill>
                  <a:srgbClr val="D60093"/>
                </a:solidFill>
                <a:latin typeface="Arial" pitchFamily="34" charset="0"/>
                <a:cs typeface="Arial" pitchFamily="34" charset="0"/>
              </a:rPr>
              <a:t>برنامج </a:t>
            </a:r>
            <a:r>
              <a:rPr lang="ar-EG" b="1" dirty="0">
                <a:solidFill>
                  <a:srgbClr val="D60093"/>
                </a:solidFill>
                <a:latin typeface="Arial" pitchFamily="34" charset="0"/>
                <a:cs typeface="Arial" pitchFamily="34" charset="0"/>
              </a:rPr>
              <a:t>أنا الآن </a:t>
            </a:r>
            <a:r>
              <a:rPr lang="ar-EG" b="1" dirty="0" smtClean="0">
                <a:solidFill>
                  <a:srgbClr val="D60093"/>
                </a:solidFill>
                <a:latin typeface="Arial" pitchFamily="34" charset="0"/>
                <a:cs typeface="Arial" pitchFamily="34" charset="0"/>
              </a:rPr>
              <a:t> : </a:t>
            </a:r>
            <a:r>
              <a:rPr lang="ar-EG" b="1" dirty="0"/>
              <a:t>هذا البرنامج مخصص للطلاب من سن (10 – 13) عام وهو مخصص لدراسة العمليات الحيوية داخل جسم الانسان </a:t>
            </a:r>
            <a:r>
              <a:rPr lang="ar-EG" b="1" dirty="0" smtClean="0"/>
              <a:t>.ينقسم </a:t>
            </a:r>
            <a:r>
              <a:rPr lang="ar-EG" b="1" dirty="0"/>
              <a:t>المنهج إلى أربع وحدات</a:t>
            </a:r>
            <a:r>
              <a:rPr lang="ar-EG" b="1" dirty="0" smtClean="0"/>
              <a:t>: الهضم والدوران - التنفس </a:t>
            </a:r>
            <a:r>
              <a:rPr lang="ar-EG" b="1" dirty="0"/>
              <a:t>والإخراج.</a:t>
            </a:r>
            <a:endParaRPr lang="en-US" b="1" dirty="0"/>
          </a:p>
          <a:p>
            <a:pPr lvl="1"/>
            <a:r>
              <a:rPr lang="ar-EG" b="1" dirty="0"/>
              <a:t>الحركة والجهاز الهيكلي والحسي - النمو والتطور.</a:t>
            </a:r>
            <a:endParaRPr lang="en-US" b="1" dirty="0"/>
          </a:p>
          <a:p>
            <a:pPr lvl="0"/>
            <a:endParaRPr lang="ar-EG" b="1" dirty="0"/>
          </a:p>
        </p:txBody>
      </p:sp>
      <p:sp>
        <p:nvSpPr>
          <p:cNvPr id="16" name="Rounded Rectangle 15"/>
          <p:cNvSpPr/>
          <p:nvPr/>
        </p:nvSpPr>
        <p:spPr>
          <a:xfrm>
            <a:off x="72008" y="5733256"/>
            <a:ext cx="5580112" cy="1008112"/>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lvl="0"/>
            <a:r>
              <a:rPr lang="ar-SA" b="1" dirty="0">
                <a:solidFill>
                  <a:srgbClr val="D60093"/>
                </a:solidFill>
                <a:latin typeface="Arial" pitchFamily="34" charset="0"/>
                <a:cs typeface="Arial" pitchFamily="34" charset="0"/>
              </a:rPr>
              <a:t>برنامج أنا في المستقبل </a:t>
            </a:r>
            <a:r>
              <a:rPr lang="ar-EG" b="1" dirty="0" smtClean="0"/>
              <a:t>: </a:t>
            </a:r>
            <a:r>
              <a:rPr lang="ar-EG" b="1" dirty="0"/>
              <a:t>يخصص هذا البرنامج </a:t>
            </a:r>
            <a:r>
              <a:rPr lang="ar-EG" b="1" dirty="0" smtClean="0"/>
              <a:t>للمعاقين </a:t>
            </a:r>
            <a:r>
              <a:rPr lang="ar-EG" b="1" dirty="0"/>
              <a:t>بصريا بالمدارس العليا من سن 14 عاما وما بعدها، </a:t>
            </a:r>
            <a:r>
              <a:rPr lang="ar-EG" b="1" dirty="0" smtClean="0"/>
              <a:t>ويشمل </a:t>
            </a:r>
            <a:r>
              <a:rPr lang="ar-EG" b="1" dirty="0"/>
              <a:t>ثلاثة جوانب </a:t>
            </a:r>
            <a:r>
              <a:rPr lang="ar-EG" b="1" dirty="0" smtClean="0"/>
              <a:t>هي  1- </a:t>
            </a:r>
            <a:r>
              <a:rPr lang="ar-EG" b="1" dirty="0"/>
              <a:t>أساسيات المهنة.</a:t>
            </a:r>
            <a:r>
              <a:rPr lang="ar-SA" b="1" dirty="0"/>
              <a:t> </a:t>
            </a:r>
            <a:r>
              <a:rPr lang="ar-SA" b="1" dirty="0" smtClean="0"/>
              <a:t>2-</a:t>
            </a:r>
            <a:r>
              <a:rPr lang="ar-EG" b="1" dirty="0" smtClean="0"/>
              <a:t>الفراغ </a:t>
            </a:r>
            <a:r>
              <a:rPr lang="ar-EG" b="1" dirty="0"/>
              <a:t>عند المعاق. </a:t>
            </a:r>
            <a:r>
              <a:rPr lang="ar-EG" b="1" dirty="0" smtClean="0"/>
              <a:t>3- </a:t>
            </a:r>
            <a:r>
              <a:rPr lang="ar-EG" b="1" dirty="0"/>
              <a:t>المهارات للحياة اليومية. </a:t>
            </a:r>
          </a:p>
        </p:txBody>
      </p:sp>
    </p:spTree>
    <p:extLst>
      <p:ext uri="{BB962C8B-B14F-4D97-AF65-F5344CB8AC3E}">
        <p14:creationId xmlns:p14="http://schemas.microsoft.com/office/powerpoint/2010/main" val="34966729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123728" y="404664"/>
            <a:ext cx="4968552" cy="792088"/>
          </a:xfrm>
          <a:prstGeom prst="roundRect">
            <a:avLst/>
          </a:prstGeom>
        </p:spPr>
        <p:style>
          <a:lnRef idx="1">
            <a:schemeClr val="dk1"/>
          </a:lnRef>
          <a:fillRef idx="3">
            <a:schemeClr val="dk1"/>
          </a:fillRef>
          <a:effectRef idx="2">
            <a:schemeClr val="dk1"/>
          </a:effectRef>
          <a:fontRef idx="minor">
            <a:schemeClr val="lt1"/>
          </a:fontRef>
        </p:style>
        <p:txBody>
          <a:bodyPr rtlCol="1" anchor="ctr"/>
          <a:lstStyle/>
          <a:p>
            <a:pPr algn="ctr"/>
            <a:endParaRPr lang="ar-EG" sz="2800" b="1" dirty="0" smtClean="0">
              <a:latin typeface="Arial Unicode MS" pitchFamily="34" charset="-128"/>
              <a:ea typeface="Arial Unicode MS" pitchFamily="34" charset="-128"/>
              <a:cs typeface="Arial Unicode MS" pitchFamily="34" charset="-128"/>
            </a:endParaRPr>
          </a:p>
          <a:p>
            <a:pPr algn="ctr">
              <a:spcBef>
                <a:spcPts val="1200"/>
              </a:spcBef>
            </a:pPr>
            <a:endParaRPr lang="ar-EG" sz="3600" b="1" dirty="0" smtClean="0">
              <a:latin typeface="Arial Unicode MS" pitchFamily="34" charset="-128"/>
              <a:ea typeface="Arial Unicode MS" pitchFamily="34" charset="-128"/>
              <a:cs typeface="Arial Unicode MS" pitchFamily="34" charset="-128"/>
            </a:endParaRPr>
          </a:p>
          <a:p>
            <a:pPr algn="ctr">
              <a:lnSpc>
                <a:spcPct val="300000"/>
              </a:lnSpc>
            </a:pPr>
            <a:r>
              <a:rPr lang="ar-EG" sz="3600" b="1" dirty="0" smtClean="0">
                <a:solidFill>
                  <a:schemeClr val="bg1"/>
                </a:solidFill>
                <a:latin typeface="Arial Unicode MS" pitchFamily="34" charset="-128"/>
                <a:ea typeface="Arial Unicode MS" pitchFamily="34" charset="-128"/>
                <a:cs typeface="Arial Unicode MS" pitchFamily="34" charset="-128"/>
              </a:rPr>
              <a:t>تابع فئة </a:t>
            </a:r>
            <a:r>
              <a:rPr lang="ar-EG" sz="3600" b="1" dirty="0">
                <a:solidFill>
                  <a:schemeClr val="bg1"/>
                </a:solidFill>
                <a:latin typeface="Arial Unicode MS" pitchFamily="34" charset="-128"/>
                <a:ea typeface="Arial Unicode MS" pitchFamily="34" charset="-128"/>
                <a:cs typeface="Arial Unicode MS" pitchFamily="34" charset="-128"/>
              </a:rPr>
              <a:t>المعاقين بصرياً</a:t>
            </a:r>
            <a:r>
              <a:rPr lang="ar-EG" sz="3600" b="1" dirty="0" smtClean="0">
                <a:solidFill>
                  <a:srgbClr val="002060"/>
                </a:solidFill>
                <a:latin typeface="Arial Unicode MS" pitchFamily="34" charset="-128"/>
                <a:ea typeface="Arial Unicode MS" pitchFamily="34" charset="-128"/>
                <a:cs typeface="Arial Unicode MS" pitchFamily="34" charset="-128"/>
              </a:rPr>
              <a:t/>
            </a:r>
            <a:br>
              <a:rPr lang="ar-EG" sz="3600" b="1" dirty="0" smtClean="0">
                <a:solidFill>
                  <a:srgbClr val="002060"/>
                </a:solidFill>
                <a:latin typeface="Arial Unicode MS" pitchFamily="34" charset="-128"/>
                <a:ea typeface="Arial Unicode MS" pitchFamily="34" charset="-128"/>
                <a:cs typeface="Arial Unicode MS" pitchFamily="34" charset="-128"/>
              </a:rPr>
            </a:br>
            <a:endParaRPr lang="ar-EG" sz="3600" b="1" dirty="0">
              <a:solidFill>
                <a:srgbClr val="002060"/>
              </a:solidFill>
              <a:latin typeface="Arial Unicode MS" pitchFamily="34" charset="-128"/>
              <a:ea typeface="Arial Unicode MS" pitchFamily="34" charset="-128"/>
              <a:cs typeface="Arial Unicode MS" pitchFamily="34" charset="-128"/>
            </a:endParaRPr>
          </a:p>
        </p:txBody>
      </p:sp>
      <p:sp>
        <p:nvSpPr>
          <p:cNvPr id="5" name="Right Brace 4"/>
          <p:cNvSpPr/>
          <p:nvPr/>
        </p:nvSpPr>
        <p:spPr>
          <a:xfrm rot="16200000">
            <a:off x="4193867" y="-2025515"/>
            <a:ext cx="828274" cy="7272808"/>
          </a:xfrm>
          <a:prstGeom prst="righ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EG"/>
          </a:p>
        </p:txBody>
      </p:sp>
      <p:sp>
        <p:nvSpPr>
          <p:cNvPr id="19" name="Down Arrow 18"/>
          <p:cNvSpPr/>
          <p:nvPr/>
        </p:nvSpPr>
        <p:spPr>
          <a:xfrm>
            <a:off x="8172400" y="1628800"/>
            <a:ext cx="216024" cy="45891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EG"/>
          </a:p>
        </p:txBody>
      </p:sp>
      <p:sp>
        <p:nvSpPr>
          <p:cNvPr id="21" name="Down Arrow 20"/>
          <p:cNvSpPr/>
          <p:nvPr/>
        </p:nvSpPr>
        <p:spPr>
          <a:xfrm>
            <a:off x="863588" y="1628800"/>
            <a:ext cx="216024" cy="45891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EG"/>
          </a:p>
        </p:txBody>
      </p:sp>
      <p:sp>
        <p:nvSpPr>
          <p:cNvPr id="22" name="Down Arrow 21"/>
          <p:cNvSpPr/>
          <p:nvPr/>
        </p:nvSpPr>
        <p:spPr>
          <a:xfrm>
            <a:off x="3131840" y="1628800"/>
            <a:ext cx="216024" cy="45891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EG"/>
          </a:p>
        </p:txBody>
      </p:sp>
      <p:sp>
        <p:nvSpPr>
          <p:cNvPr id="25" name="Down Arrow 24"/>
          <p:cNvSpPr/>
          <p:nvPr/>
        </p:nvSpPr>
        <p:spPr>
          <a:xfrm>
            <a:off x="5652120" y="1628800"/>
            <a:ext cx="216024" cy="458915"/>
          </a:xfrm>
          <a:prstGeom prst="downArrow">
            <a:avLst/>
          </a:prstGeom>
        </p:spPr>
        <p:style>
          <a:lnRef idx="1">
            <a:schemeClr val="dk1"/>
          </a:lnRef>
          <a:fillRef idx="3">
            <a:schemeClr val="dk1"/>
          </a:fillRef>
          <a:effectRef idx="2">
            <a:schemeClr val="dk1"/>
          </a:effectRef>
          <a:fontRef idx="minor">
            <a:schemeClr val="lt1"/>
          </a:fontRef>
        </p:style>
        <p:txBody>
          <a:bodyPr rtlCol="1" anchor="ctr"/>
          <a:lstStyle/>
          <a:p>
            <a:pPr algn="ctr"/>
            <a:endParaRPr lang="ar-EG"/>
          </a:p>
        </p:txBody>
      </p:sp>
      <p:sp>
        <p:nvSpPr>
          <p:cNvPr id="26" name="Rounded Rectangle 25"/>
          <p:cNvSpPr/>
          <p:nvPr/>
        </p:nvSpPr>
        <p:spPr>
          <a:xfrm>
            <a:off x="7452320" y="2132856"/>
            <a:ext cx="1512168" cy="3168352"/>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EG" sz="2400" b="1" dirty="0" smtClean="0">
                <a:solidFill>
                  <a:srgbClr val="0000CC"/>
                </a:solidFill>
              </a:rPr>
              <a:t>الاحتياجات التربوية للطلاب </a:t>
            </a:r>
            <a:r>
              <a:rPr lang="ar-SA" sz="2400" b="1" dirty="0" smtClean="0">
                <a:solidFill>
                  <a:srgbClr val="0000CC"/>
                </a:solidFill>
              </a:rPr>
              <a:t>المعاقين بصرياً</a:t>
            </a:r>
            <a:endParaRPr lang="ar-EG" sz="2400" dirty="0">
              <a:solidFill>
                <a:srgbClr val="0000CC"/>
              </a:solidFill>
            </a:endParaRPr>
          </a:p>
        </p:txBody>
      </p:sp>
      <p:sp>
        <p:nvSpPr>
          <p:cNvPr id="14" name="Rounded Rectangle 13"/>
          <p:cNvSpPr/>
          <p:nvPr/>
        </p:nvSpPr>
        <p:spPr>
          <a:xfrm>
            <a:off x="179512" y="2132856"/>
            <a:ext cx="1512168" cy="3168352"/>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EG" sz="2800" b="1" dirty="0" smtClean="0">
                <a:solidFill>
                  <a:srgbClr val="0000CC"/>
                </a:solidFill>
              </a:rPr>
              <a:t>بعض برامج تعليم العلوم ل</a:t>
            </a:r>
            <a:r>
              <a:rPr lang="ar-SA" sz="2800" b="1" dirty="0" smtClean="0">
                <a:solidFill>
                  <a:srgbClr val="0000CC"/>
                </a:solidFill>
              </a:rPr>
              <a:t>لمعاقين </a:t>
            </a:r>
            <a:r>
              <a:rPr lang="ar-SA" sz="2800" b="1" dirty="0">
                <a:solidFill>
                  <a:srgbClr val="0000CC"/>
                </a:solidFill>
              </a:rPr>
              <a:t>بصرياً</a:t>
            </a:r>
            <a:endParaRPr lang="ar-EG" sz="2800" b="1" dirty="0">
              <a:solidFill>
                <a:srgbClr val="0000CC"/>
              </a:solidFill>
            </a:endParaRPr>
          </a:p>
        </p:txBody>
      </p:sp>
      <p:sp>
        <p:nvSpPr>
          <p:cNvPr id="15" name="Rounded Rectangle 14"/>
          <p:cNvSpPr/>
          <p:nvPr/>
        </p:nvSpPr>
        <p:spPr>
          <a:xfrm>
            <a:off x="2483768" y="2132856"/>
            <a:ext cx="1656184" cy="3168352"/>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EG" sz="2800" b="1" dirty="0" smtClean="0">
                <a:solidFill>
                  <a:srgbClr val="0000CC"/>
                </a:solidFill>
              </a:rPr>
              <a:t>الاعتبارات الواجب مراعاتها في مناهج </a:t>
            </a:r>
            <a:r>
              <a:rPr lang="ar-SA" sz="2800" b="1" dirty="0" smtClean="0">
                <a:solidFill>
                  <a:srgbClr val="0000CC"/>
                </a:solidFill>
              </a:rPr>
              <a:t>المعاقين </a:t>
            </a:r>
            <a:r>
              <a:rPr lang="ar-SA" sz="2800" b="1" dirty="0">
                <a:solidFill>
                  <a:srgbClr val="0000CC"/>
                </a:solidFill>
              </a:rPr>
              <a:t>بصريا</a:t>
            </a:r>
            <a:endParaRPr lang="ar-EG" sz="2800" b="1" dirty="0">
              <a:solidFill>
                <a:srgbClr val="0000CC"/>
              </a:solidFill>
            </a:endParaRPr>
          </a:p>
        </p:txBody>
      </p:sp>
      <p:sp>
        <p:nvSpPr>
          <p:cNvPr id="16" name="Rounded Rectangle 15"/>
          <p:cNvSpPr/>
          <p:nvPr/>
        </p:nvSpPr>
        <p:spPr>
          <a:xfrm>
            <a:off x="5004048" y="2132856"/>
            <a:ext cx="1512168" cy="3168352"/>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EG" sz="2400" b="1" dirty="0" smtClean="0">
                <a:solidFill>
                  <a:srgbClr val="0000CC"/>
                </a:solidFill>
              </a:rPr>
              <a:t>الأسس الواجب مراعاتها عــند التدريس للطلاب </a:t>
            </a:r>
            <a:r>
              <a:rPr lang="ar-SA" sz="2400" b="1" dirty="0">
                <a:solidFill>
                  <a:srgbClr val="0000CC"/>
                </a:solidFill>
              </a:rPr>
              <a:t>المعاقين بصرياً</a:t>
            </a:r>
            <a:endParaRPr lang="ar-EG" sz="2400" dirty="0">
              <a:solidFill>
                <a:srgbClr val="0000CC"/>
              </a:solidFill>
            </a:endParaRPr>
          </a:p>
        </p:txBody>
      </p:sp>
    </p:spTree>
    <p:extLst>
      <p:ext uri="{BB962C8B-B14F-4D97-AF65-F5344CB8AC3E}">
        <p14:creationId xmlns:p14="http://schemas.microsoft.com/office/powerpoint/2010/main" val="2878518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1104550" y="332656"/>
            <a:ext cx="6419778" cy="1008112"/>
          </a:xfrm>
          <a:prstGeom prst="roundRect">
            <a:avLst/>
          </a:prstGeom>
        </p:spPr>
        <p:style>
          <a:lnRef idx="3">
            <a:schemeClr val="lt1"/>
          </a:lnRef>
          <a:fillRef idx="1">
            <a:schemeClr val="accent5"/>
          </a:fillRef>
          <a:effectRef idx="1">
            <a:schemeClr val="accent5"/>
          </a:effectRef>
          <a:fontRef idx="minor">
            <a:schemeClr val="lt1"/>
          </a:fontRef>
        </p:style>
        <p:txBody>
          <a:bodyPr rtlCol="1" anchor="ctr"/>
          <a:lstStyle/>
          <a:p>
            <a:pPr algn="ctr"/>
            <a:r>
              <a:rPr lang="ar-EG" sz="3200" b="1" dirty="0">
                <a:solidFill>
                  <a:schemeClr val="tx1"/>
                </a:solidFill>
              </a:rPr>
              <a:t>الاحتياجات التربوية للطلاب </a:t>
            </a:r>
            <a:r>
              <a:rPr lang="ar-SA" sz="3200" b="1" dirty="0">
                <a:solidFill>
                  <a:schemeClr val="tx1"/>
                </a:solidFill>
              </a:rPr>
              <a:t>المعاقين بصرياً</a:t>
            </a:r>
            <a:endParaRPr lang="ar-EG" sz="3200" dirty="0">
              <a:solidFill>
                <a:schemeClr val="tx1"/>
              </a:solidFill>
            </a:endParaRPr>
          </a:p>
        </p:txBody>
      </p:sp>
      <p:sp>
        <p:nvSpPr>
          <p:cNvPr id="11" name="Horizontal Scroll 10"/>
          <p:cNvSpPr/>
          <p:nvPr/>
        </p:nvSpPr>
        <p:spPr>
          <a:xfrm>
            <a:off x="6084168" y="3356992"/>
            <a:ext cx="2736304" cy="1296144"/>
          </a:xfrm>
          <a:prstGeom prst="horizontalScroll">
            <a:avLst/>
          </a:prstGeom>
          <a:solidFill>
            <a:srgbClr val="0000CC"/>
          </a:solidFill>
          <a:ln>
            <a:solidFill>
              <a:schemeClr val="accent1"/>
            </a:solidFill>
          </a:ln>
        </p:spPr>
        <p:style>
          <a:lnRef idx="1">
            <a:schemeClr val="accent4"/>
          </a:lnRef>
          <a:fillRef idx="2">
            <a:schemeClr val="accent4"/>
          </a:fillRef>
          <a:effectRef idx="1">
            <a:schemeClr val="accent4"/>
          </a:effectRef>
          <a:fontRef idx="minor">
            <a:schemeClr val="dk1"/>
          </a:fontRef>
        </p:style>
        <p:txBody>
          <a:bodyPr rtlCol="1" anchor="ctr"/>
          <a:lstStyle/>
          <a:p>
            <a:pPr lvl="0" algn="ctr"/>
            <a:r>
              <a:rPr lang="ar-EG" sz="2400" b="1" dirty="0" smtClean="0">
                <a:solidFill>
                  <a:schemeClr val="bg1"/>
                </a:solidFill>
              </a:rPr>
              <a:t>الحاجة إلى التدريب على الأنشطة الحياتية</a:t>
            </a:r>
            <a:endParaRPr lang="en-US" sz="2400" b="1" dirty="0">
              <a:solidFill>
                <a:schemeClr val="bg1"/>
              </a:solidFill>
            </a:endParaRPr>
          </a:p>
        </p:txBody>
      </p:sp>
      <p:sp>
        <p:nvSpPr>
          <p:cNvPr id="13" name="Rounded Rectangle 12"/>
          <p:cNvSpPr/>
          <p:nvPr/>
        </p:nvSpPr>
        <p:spPr>
          <a:xfrm>
            <a:off x="179512" y="3429000"/>
            <a:ext cx="5544616" cy="1188132"/>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lvl="0"/>
            <a:endParaRPr lang="ar-EG" sz="1600" b="1" dirty="0" smtClean="0"/>
          </a:p>
          <a:p>
            <a:pPr lvl="0" algn="just"/>
            <a:r>
              <a:rPr lang="ar-EG" b="1" dirty="0" smtClean="0">
                <a:solidFill>
                  <a:srgbClr val="C00000"/>
                </a:solidFill>
              </a:rPr>
              <a:t>يحتاج </a:t>
            </a:r>
            <a:r>
              <a:rPr lang="ar-EG" b="1" dirty="0">
                <a:solidFill>
                  <a:srgbClr val="C00000"/>
                </a:solidFill>
              </a:rPr>
              <a:t>إلى التدريب على العديد من الأنشطة الحياتية </a:t>
            </a:r>
            <a:r>
              <a:rPr lang="ar-EG" b="1" dirty="0" smtClean="0">
                <a:solidFill>
                  <a:srgbClr val="C00000"/>
                </a:solidFill>
              </a:rPr>
              <a:t>بشكل </a:t>
            </a:r>
            <a:r>
              <a:rPr lang="ar-EG" b="1" dirty="0">
                <a:solidFill>
                  <a:srgbClr val="C00000"/>
                </a:solidFill>
              </a:rPr>
              <a:t>صحيح مثل الأكل والشرب والملبس، كما يحتاج إلى اكتساب </a:t>
            </a:r>
            <a:r>
              <a:rPr lang="ar-EG" b="1" dirty="0" smtClean="0">
                <a:solidFill>
                  <a:srgbClr val="C00000"/>
                </a:solidFill>
              </a:rPr>
              <a:t>المهارات </a:t>
            </a:r>
            <a:r>
              <a:rPr lang="ar-EG" b="1" dirty="0">
                <a:solidFill>
                  <a:srgbClr val="C00000"/>
                </a:solidFill>
              </a:rPr>
              <a:t>المتصلة بالأنشطة الحياتية اليومية؛ منها مهارات الملبس والاهتمام بالمظهر وإعداد الطعام وتناوله والنظافة </a:t>
            </a:r>
            <a:r>
              <a:rPr lang="ar-EG" b="1" dirty="0" smtClean="0">
                <a:solidFill>
                  <a:srgbClr val="C00000"/>
                </a:solidFill>
              </a:rPr>
              <a:t>وتناول </a:t>
            </a:r>
            <a:r>
              <a:rPr lang="ar-EG" b="1" dirty="0">
                <a:solidFill>
                  <a:srgbClr val="C00000"/>
                </a:solidFill>
              </a:rPr>
              <a:t>الدواء واستخدام </a:t>
            </a:r>
            <a:r>
              <a:rPr lang="ar-EG" b="1" dirty="0" smtClean="0">
                <a:solidFill>
                  <a:srgbClr val="C00000"/>
                </a:solidFill>
              </a:rPr>
              <a:t>الهاتف</a:t>
            </a:r>
          </a:p>
          <a:p>
            <a:pPr lvl="0" algn="just"/>
            <a:endParaRPr lang="ar-EG" b="1" dirty="0">
              <a:solidFill>
                <a:srgbClr val="C00000"/>
              </a:solidFill>
            </a:endParaRPr>
          </a:p>
        </p:txBody>
      </p:sp>
      <p:cxnSp>
        <p:nvCxnSpPr>
          <p:cNvPr id="20" name="Straight Arrow Connector 19"/>
          <p:cNvCxnSpPr/>
          <p:nvPr/>
        </p:nvCxnSpPr>
        <p:spPr>
          <a:xfrm flipH="1">
            <a:off x="5720962" y="2348880"/>
            <a:ext cx="36004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5" name="Rounded Rectangle 24"/>
          <p:cNvSpPr/>
          <p:nvPr/>
        </p:nvSpPr>
        <p:spPr>
          <a:xfrm>
            <a:off x="179512" y="5049180"/>
            <a:ext cx="5544616" cy="1188132"/>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just"/>
            <a:endParaRPr lang="ar-EG" b="1" dirty="0" smtClean="0">
              <a:solidFill>
                <a:srgbClr val="0000CC"/>
              </a:solidFill>
            </a:endParaRPr>
          </a:p>
          <a:p>
            <a:pPr algn="just"/>
            <a:r>
              <a:rPr lang="ar-EG" b="1" dirty="0" smtClean="0">
                <a:solidFill>
                  <a:srgbClr val="0000CC"/>
                </a:solidFill>
              </a:rPr>
              <a:t>توجد حواس أخرى يجب </a:t>
            </a:r>
            <a:r>
              <a:rPr lang="ar-EG" b="1" dirty="0">
                <a:solidFill>
                  <a:srgbClr val="0000CC"/>
                </a:solidFill>
              </a:rPr>
              <a:t>تركيز التدريب عليها </a:t>
            </a:r>
            <a:r>
              <a:rPr lang="ar-EG" b="1" dirty="0" smtClean="0">
                <a:solidFill>
                  <a:srgbClr val="0000CC"/>
                </a:solidFill>
              </a:rPr>
              <a:t>كما يلي:- </a:t>
            </a:r>
            <a:r>
              <a:rPr lang="ar-EG" b="1" dirty="0">
                <a:solidFill>
                  <a:srgbClr val="FF0000"/>
                </a:solidFill>
              </a:rPr>
              <a:t>فهو يحتاج إلى </a:t>
            </a:r>
            <a:r>
              <a:rPr lang="ar-EG" b="1" dirty="0" smtClean="0">
                <a:solidFill>
                  <a:srgbClr val="FF0000"/>
                </a:solidFill>
              </a:rPr>
              <a:t>التدريب على </a:t>
            </a:r>
            <a:r>
              <a:rPr lang="ar-EG" b="1" dirty="0">
                <a:solidFill>
                  <a:srgbClr val="FF0000"/>
                </a:solidFill>
              </a:rPr>
              <a:t>استكشاف الأشياء عن طريق اللمس وتنمية درجة التمييز اللمسي لديه</a:t>
            </a:r>
            <a:r>
              <a:rPr lang="ar-EG" b="1" dirty="0" smtClean="0">
                <a:solidFill>
                  <a:srgbClr val="0000CC"/>
                </a:solidFill>
              </a:rPr>
              <a:t>. </a:t>
            </a:r>
            <a:r>
              <a:rPr lang="ar-EG" b="1" dirty="0">
                <a:solidFill>
                  <a:srgbClr val="003300"/>
                </a:solidFill>
              </a:rPr>
              <a:t>كما يحتاج إلى التدريب على اكتساب مهارة تمييز الأصوات القريبة والبعيدة، وفي اتجاهات مختلفة بالنسبة للشخص </a:t>
            </a:r>
            <a:endParaRPr lang="en-US" b="1" dirty="0">
              <a:solidFill>
                <a:srgbClr val="003300"/>
              </a:solidFill>
            </a:endParaRPr>
          </a:p>
          <a:p>
            <a:pPr algn="just"/>
            <a:endParaRPr lang="ar-EG" b="1" dirty="0">
              <a:solidFill>
                <a:srgbClr val="0000CC"/>
              </a:solidFill>
            </a:endParaRPr>
          </a:p>
        </p:txBody>
      </p:sp>
      <p:sp>
        <p:nvSpPr>
          <p:cNvPr id="30" name="Rounded Rectangle 29"/>
          <p:cNvSpPr/>
          <p:nvPr/>
        </p:nvSpPr>
        <p:spPr>
          <a:xfrm>
            <a:off x="179512" y="1700808"/>
            <a:ext cx="5544616" cy="1368152"/>
          </a:xfrm>
          <a:prstGeom prst="roundRect">
            <a:avLst/>
          </a:prstGeom>
        </p:spPr>
        <p:style>
          <a:lnRef idx="1">
            <a:schemeClr val="accent4"/>
          </a:lnRef>
          <a:fillRef idx="2">
            <a:schemeClr val="accent4"/>
          </a:fillRef>
          <a:effectRef idx="1">
            <a:schemeClr val="accent4"/>
          </a:effectRef>
          <a:fontRef idx="minor">
            <a:schemeClr val="dk1"/>
          </a:fontRef>
        </p:style>
        <p:txBody>
          <a:bodyPr rtlCol="1" anchor="ctr"/>
          <a:lstStyle/>
          <a:p>
            <a:r>
              <a:rPr lang="ar-EG" b="1" dirty="0" smtClean="0">
                <a:solidFill>
                  <a:schemeClr val="tx1"/>
                </a:solidFill>
              </a:rPr>
              <a:t>ويكون من خلال</a:t>
            </a:r>
            <a:r>
              <a:rPr lang="ar-SA" b="1" dirty="0" smtClean="0">
                <a:solidFill>
                  <a:srgbClr val="0000CC"/>
                </a:solidFill>
              </a:rPr>
              <a:t>.</a:t>
            </a:r>
            <a:r>
              <a:rPr lang="ar-EG" b="1" dirty="0" smtClean="0">
                <a:solidFill>
                  <a:srgbClr val="0000CC"/>
                </a:solidFill>
              </a:rPr>
              <a:t>: </a:t>
            </a:r>
          </a:p>
          <a:p>
            <a:r>
              <a:rPr lang="ar-EG" b="1" dirty="0" smtClean="0">
                <a:solidFill>
                  <a:srgbClr val="0000CC"/>
                </a:solidFill>
              </a:rPr>
              <a:t>= التدريب </a:t>
            </a:r>
            <a:r>
              <a:rPr lang="ar-EG" b="1" dirty="0">
                <a:solidFill>
                  <a:srgbClr val="0000CC"/>
                </a:solidFill>
              </a:rPr>
              <a:t>على مهارة الحركة الفردية، </a:t>
            </a:r>
            <a:r>
              <a:rPr lang="ar-EG" b="1" dirty="0" smtClean="0">
                <a:solidFill>
                  <a:srgbClr val="0000CC"/>
                </a:solidFill>
              </a:rPr>
              <a:t>باستخدام: العصا </a:t>
            </a:r>
            <a:r>
              <a:rPr lang="ar-EG" b="1" dirty="0">
                <a:solidFill>
                  <a:srgbClr val="0000CC"/>
                </a:solidFill>
              </a:rPr>
              <a:t>البيضاء – الكلاب المرشدة – النظارة الصوتية </a:t>
            </a:r>
            <a:r>
              <a:rPr lang="ar-EG" b="1" dirty="0" smtClean="0">
                <a:solidFill>
                  <a:srgbClr val="0000CC"/>
                </a:solidFill>
              </a:rPr>
              <a:t>-عصا </a:t>
            </a:r>
            <a:r>
              <a:rPr lang="ar-EG" b="1" dirty="0">
                <a:solidFill>
                  <a:srgbClr val="0000CC"/>
                </a:solidFill>
              </a:rPr>
              <a:t>الليزر</a:t>
            </a:r>
            <a:r>
              <a:rPr lang="ar-EG" b="1" dirty="0" smtClean="0">
                <a:solidFill>
                  <a:srgbClr val="0000CC"/>
                </a:solidFill>
              </a:rPr>
              <a:t>.</a:t>
            </a:r>
          </a:p>
          <a:p>
            <a:r>
              <a:rPr lang="ar-EG" b="1" dirty="0" smtClean="0">
                <a:solidFill>
                  <a:srgbClr val="0000CC"/>
                </a:solidFill>
              </a:rPr>
              <a:t>= </a:t>
            </a:r>
            <a:r>
              <a:rPr lang="ar-EG" b="1" dirty="0">
                <a:solidFill>
                  <a:srgbClr val="0000CC"/>
                </a:solidFill>
              </a:rPr>
              <a:t>التدريب على </a:t>
            </a:r>
            <a:r>
              <a:rPr lang="ar-EG" b="1" dirty="0" smtClean="0">
                <a:solidFill>
                  <a:srgbClr val="0000CC"/>
                </a:solidFill>
              </a:rPr>
              <a:t>الانتقال </a:t>
            </a:r>
            <a:r>
              <a:rPr lang="ar-EG" b="1" dirty="0">
                <a:solidFill>
                  <a:srgbClr val="0000CC"/>
                </a:solidFill>
              </a:rPr>
              <a:t>في البيئة </a:t>
            </a:r>
            <a:endParaRPr lang="ar-EG" b="1" dirty="0" smtClean="0">
              <a:solidFill>
                <a:srgbClr val="0000CC"/>
              </a:solidFill>
            </a:endParaRPr>
          </a:p>
          <a:p>
            <a:r>
              <a:rPr lang="ar-EG" b="1" dirty="0" smtClean="0">
                <a:solidFill>
                  <a:srgbClr val="0000CC"/>
                </a:solidFill>
              </a:rPr>
              <a:t>= </a:t>
            </a:r>
            <a:r>
              <a:rPr lang="ar-EG" b="1" dirty="0">
                <a:solidFill>
                  <a:srgbClr val="0000CC"/>
                </a:solidFill>
              </a:rPr>
              <a:t>التدريب على </a:t>
            </a:r>
            <a:r>
              <a:rPr lang="ar-EG" b="1" dirty="0" smtClean="0">
                <a:solidFill>
                  <a:srgbClr val="0000CC"/>
                </a:solidFill>
              </a:rPr>
              <a:t>معرفة </a:t>
            </a:r>
            <a:r>
              <a:rPr lang="ar-EG" b="1" dirty="0">
                <a:solidFill>
                  <a:srgbClr val="0000CC"/>
                </a:solidFill>
              </a:rPr>
              <a:t>الاتجاهات والإحساس بالمكان </a:t>
            </a:r>
          </a:p>
        </p:txBody>
      </p:sp>
      <p:cxnSp>
        <p:nvCxnSpPr>
          <p:cNvPr id="18" name="Straight Arrow Connector 17"/>
          <p:cNvCxnSpPr/>
          <p:nvPr/>
        </p:nvCxnSpPr>
        <p:spPr>
          <a:xfrm flipH="1">
            <a:off x="5724128" y="4005064"/>
            <a:ext cx="36004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9" name="Straight Arrow Connector 18"/>
          <p:cNvCxnSpPr/>
          <p:nvPr/>
        </p:nvCxnSpPr>
        <p:spPr>
          <a:xfrm flipH="1">
            <a:off x="5724128" y="5643246"/>
            <a:ext cx="36004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1" name="Horizontal Scroll 20"/>
          <p:cNvSpPr/>
          <p:nvPr/>
        </p:nvSpPr>
        <p:spPr>
          <a:xfrm>
            <a:off x="6084168" y="5013176"/>
            <a:ext cx="2736304" cy="1296144"/>
          </a:xfrm>
          <a:prstGeom prst="horizontalScroll">
            <a:avLst/>
          </a:prstGeom>
          <a:solidFill>
            <a:srgbClr val="0000CC"/>
          </a:solidFill>
          <a:ln>
            <a:solidFill>
              <a:schemeClr val="accent1"/>
            </a:solidFill>
          </a:ln>
        </p:spPr>
        <p:style>
          <a:lnRef idx="1">
            <a:schemeClr val="accent4"/>
          </a:lnRef>
          <a:fillRef idx="2">
            <a:schemeClr val="accent4"/>
          </a:fillRef>
          <a:effectRef idx="1">
            <a:schemeClr val="accent4"/>
          </a:effectRef>
          <a:fontRef idx="minor">
            <a:schemeClr val="dk1"/>
          </a:fontRef>
        </p:style>
        <p:txBody>
          <a:bodyPr rtlCol="1" anchor="ctr"/>
          <a:lstStyle/>
          <a:p>
            <a:pPr lvl="0" algn="ctr"/>
            <a:r>
              <a:rPr lang="ar-EG" sz="2400" b="1" dirty="0" smtClean="0">
                <a:solidFill>
                  <a:schemeClr val="bg1"/>
                </a:solidFill>
              </a:rPr>
              <a:t>الحاجة إلى تدريب الحواس</a:t>
            </a:r>
            <a:endParaRPr lang="en-US" sz="2400" b="1" dirty="0">
              <a:solidFill>
                <a:schemeClr val="bg1"/>
              </a:solidFill>
            </a:endParaRPr>
          </a:p>
        </p:txBody>
      </p:sp>
      <p:sp>
        <p:nvSpPr>
          <p:cNvPr id="22" name="Horizontal Scroll 21"/>
          <p:cNvSpPr/>
          <p:nvPr/>
        </p:nvSpPr>
        <p:spPr>
          <a:xfrm>
            <a:off x="6084168" y="1700808"/>
            <a:ext cx="2736304" cy="1296144"/>
          </a:xfrm>
          <a:prstGeom prst="horizontalScroll">
            <a:avLst/>
          </a:prstGeom>
          <a:solidFill>
            <a:srgbClr val="0000CC"/>
          </a:solidFill>
          <a:ln>
            <a:solidFill>
              <a:schemeClr val="accent1"/>
            </a:solidFill>
          </a:ln>
        </p:spPr>
        <p:style>
          <a:lnRef idx="1">
            <a:schemeClr val="accent4"/>
          </a:lnRef>
          <a:fillRef idx="2">
            <a:schemeClr val="accent4"/>
          </a:fillRef>
          <a:effectRef idx="1">
            <a:schemeClr val="accent4"/>
          </a:effectRef>
          <a:fontRef idx="minor">
            <a:schemeClr val="dk1"/>
          </a:fontRef>
        </p:style>
        <p:txBody>
          <a:bodyPr rtlCol="1" anchor="ctr"/>
          <a:lstStyle/>
          <a:p>
            <a:pPr lvl="0" algn="ctr"/>
            <a:r>
              <a:rPr lang="ar-EG" sz="2400" b="1" dirty="0" smtClean="0">
                <a:solidFill>
                  <a:schemeClr val="bg1"/>
                </a:solidFill>
              </a:rPr>
              <a:t>الحاجة إلى التدريب على الوعي المكاني</a:t>
            </a:r>
            <a:endParaRPr lang="en-US" sz="2400" b="1" dirty="0">
              <a:solidFill>
                <a:schemeClr val="bg1"/>
              </a:solidFill>
            </a:endParaRPr>
          </a:p>
        </p:txBody>
      </p:sp>
    </p:spTree>
    <p:extLst>
      <p:ext uri="{BB962C8B-B14F-4D97-AF65-F5344CB8AC3E}">
        <p14:creationId xmlns:p14="http://schemas.microsoft.com/office/powerpoint/2010/main" val="34510981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1104550" y="332656"/>
            <a:ext cx="6779818" cy="1008112"/>
          </a:xfrm>
          <a:prstGeom prst="roundRect">
            <a:avLst/>
          </a:prstGeom>
        </p:spPr>
        <p:style>
          <a:lnRef idx="3">
            <a:schemeClr val="lt1"/>
          </a:lnRef>
          <a:fillRef idx="1">
            <a:schemeClr val="accent5"/>
          </a:fillRef>
          <a:effectRef idx="1">
            <a:schemeClr val="accent5"/>
          </a:effectRef>
          <a:fontRef idx="minor">
            <a:schemeClr val="lt1"/>
          </a:fontRef>
        </p:style>
        <p:txBody>
          <a:bodyPr rtlCol="1" anchor="ctr"/>
          <a:lstStyle/>
          <a:p>
            <a:pPr algn="ctr"/>
            <a:r>
              <a:rPr lang="ar-EG" sz="3200" b="1" dirty="0" smtClean="0">
                <a:solidFill>
                  <a:schemeClr val="tx1"/>
                </a:solidFill>
              </a:rPr>
              <a:t>تابع الاحتياجات </a:t>
            </a:r>
            <a:r>
              <a:rPr lang="ar-EG" sz="3200" b="1" dirty="0">
                <a:solidFill>
                  <a:schemeClr val="tx1"/>
                </a:solidFill>
              </a:rPr>
              <a:t>التربوية للطلاب </a:t>
            </a:r>
            <a:r>
              <a:rPr lang="ar-SA" sz="3200" b="1" dirty="0">
                <a:solidFill>
                  <a:schemeClr val="tx1"/>
                </a:solidFill>
              </a:rPr>
              <a:t>المعاقين بصرياً</a:t>
            </a:r>
            <a:endParaRPr lang="ar-EG" sz="3200" dirty="0">
              <a:solidFill>
                <a:schemeClr val="tx1"/>
              </a:solidFill>
            </a:endParaRPr>
          </a:p>
        </p:txBody>
      </p:sp>
      <p:sp>
        <p:nvSpPr>
          <p:cNvPr id="11" name="Horizontal Scroll 10"/>
          <p:cNvSpPr/>
          <p:nvPr/>
        </p:nvSpPr>
        <p:spPr>
          <a:xfrm>
            <a:off x="6084168" y="3068960"/>
            <a:ext cx="2736304" cy="1296144"/>
          </a:xfrm>
          <a:prstGeom prst="horizontalScroll">
            <a:avLst/>
          </a:prstGeom>
          <a:solidFill>
            <a:srgbClr val="0000CC"/>
          </a:solidFill>
          <a:ln>
            <a:solidFill>
              <a:schemeClr val="accent1"/>
            </a:solidFill>
          </a:ln>
        </p:spPr>
        <p:style>
          <a:lnRef idx="1">
            <a:schemeClr val="accent4"/>
          </a:lnRef>
          <a:fillRef idx="2">
            <a:schemeClr val="accent4"/>
          </a:fillRef>
          <a:effectRef idx="1">
            <a:schemeClr val="accent4"/>
          </a:effectRef>
          <a:fontRef idx="minor">
            <a:schemeClr val="dk1"/>
          </a:fontRef>
        </p:style>
        <p:txBody>
          <a:bodyPr rtlCol="1" anchor="ctr"/>
          <a:lstStyle/>
          <a:p>
            <a:pPr lvl="0" algn="ctr"/>
            <a:r>
              <a:rPr lang="ar-EG" sz="2400" b="1" dirty="0" smtClean="0">
                <a:solidFill>
                  <a:schemeClr val="bg1"/>
                </a:solidFill>
              </a:rPr>
              <a:t>الاحتياجات النفسية الاجتماعية</a:t>
            </a:r>
            <a:endParaRPr lang="en-US" sz="2400" b="1" dirty="0">
              <a:solidFill>
                <a:schemeClr val="bg1"/>
              </a:solidFill>
            </a:endParaRPr>
          </a:p>
        </p:txBody>
      </p:sp>
      <p:sp>
        <p:nvSpPr>
          <p:cNvPr id="13" name="Rounded Rectangle 12"/>
          <p:cNvSpPr/>
          <p:nvPr/>
        </p:nvSpPr>
        <p:spPr>
          <a:xfrm>
            <a:off x="179512" y="3140968"/>
            <a:ext cx="5544616" cy="1188132"/>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lvl="0"/>
            <a:endParaRPr lang="ar-EG" sz="1600" b="1" dirty="0" smtClean="0"/>
          </a:p>
          <a:p>
            <a:pPr algn="just"/>
            <a:r>
              <a:rPr lang="ar-EG" b="1" dirty="0" smtClean="0">
                <a:solidFill>
                  <a:schemeClr val="tx1"/>
                </a:solidFill>
              </a:rPr>
              <a:t>فهو يحتاج إلى </a:t>
            </a:r>
            <a:r>
              <a:rPr lang="ar-EG" b="1" dirty="0">
                <a:solidFill>
                  <a:schemeClr val="tx1"/>
                </a:solidFill>
              </a:rPr>
              <a:t>الشعور بقيمته الذاتية، وأنه قادر على النجاح وأنه موضع تقدير </a:t>
            </a:r>
            <a:r>
              <a:rPr lang="ar-EG" b="1" dirty="0" smtClean="0">
                <a:solidFill>
                  <a:schemeClr val="tx1"/>
                </a:solidFill>
              </a:rPr>
              <a:t>وقبول </a:t>
            </a:r>
            <a:r>
              <a:rPr lang="ar-EG" b="1" dirty="0">
                <a:solidFill>
                  <a:schemeClr val="tx1"/>
                </a:solidFill>
              </a:rPr>
              <a:t>من الناس وأن له دور في المجتمع </a:t>
            </a:r>
            <a:r>
              <a:rPr lang="ar-EG" b="1" dirty="0" smtClean="0">
                <a:solidFill>
                  <a:schemeClr val="tx1"/>
                </a:solidFill>
              </a:rPr>
              <a:t>، كما </a:t>
            </a:r>
            <a:r>
              <a:rPr lang="ar-EG" b="1" dirty="0">
                <a:solidFill>
                  <a:schemeClr val="tx1"/>
                </a:solidFill>
              </a:rPr>
              <a:t>يحتاج إلى </a:t>
            </a:r>
            <a:r>
              <a:rPr lang="ar-EG" b="1" dirty="0" smtClean="0">
                <a:solidFill>
                  <a:schemeClr val="tx1"/>
                </a:solidFill>
              </a:rPr>
              <a:t>الحرية في اختيار </a:t>
            </a:r>
            <a:r>
              <a:rPr lang="ar-EG" b="1" dirty="0">
                <a:solidFill>
                  <a:schemeClr val="tx1"/>
                </a:solidFill>
              </a:rPr>
              <a:t>الأصدقاء، وتلبية احتياجاته </a:t>
            </a:r>
            <a:r>
              <a:rPr lang="ar-EG" b="1" dirty="0" smtClean="0">
                <a:solidFill>
                  <a:schemeClr val="tx1"/>
                </a:solidFill>
              </a:rPr>
              <a:t>بطريقته هو في الوقت الذي </a:t>
            </a:r>
            <a:r>
              <a:rPr lang="ar-EG" b="1" dirty="0">
                <a:solidFill>
                  <a:schemeClr val="tx1"/>
                </a:solidFill>
              </a:rPr>
              <a:t>يريده، وكذلك إلى الانتماء وتكوين علاقات مع </a:t>
            </a:r>
            <a:r>
              <a:rPr lang="ar-EG" b="1" dirty="0" smtClean="0">
                <a:solidFill>
                  <a:schemeClr val="tx1"/>
                </a:solidFill>
              </a:rPr>
              <a:t>الآخرين</a:t>
            </a:r>
            <a:r>
              <a:rPr lang="ar-EG" dirty="0" smtClean="0"/>
              <a:t>.</a:t>
            </a:r>
            <a:endParaRPr lang="en-US" dirty="0"/>
          </a:p>
          <a:p>
            <a:pPr lvl="0"/>
            <a:endParaRPr lang="ar-EG" sz="1600" b="1" dirty="0"/>
          </a:p>
        </p:txBody>
      </p:sp>
      <p:cxnSp>
        <p:nvCxnSpPr>
          <p:cNvPr id="20" name="Straight Arrow Connector 19"/>
          <p:cNvCxnSpPr/>
          <p:nvPr/>
        </p:nvCxnSpPr>
        <p:spPr>
          <a:xfrm flipH="1">
            <a:off x="5720962" y="2348880"/>
            <a:ext cx="36004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5" name="Rounded Rectangle 24"/>
          <p:cNvSpPr/>
          <p:nvPr/>
        </p:nvSpPr>
        <p:spPr>
          <a:xfrm>
            <a:off x="179512" y="4509120"/>
            <a:ext cx="5544616" cy="1728192"/>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marL="285750" indent="-285750" algn="just">
              <a:buFont typeface="Arial" pitchFamily="34" charset="0"/>
              <a:buChar char="•"/>
            </a:pPr>
            <a:endParaRPr lang="ar-EG" b="1" dirty="0" smtClean="0">
              <a:solidFill>
                <a:schemeClr val="tx1"/>
              </a:solidFill>
            </a:endParaRPr>
          </a:p>
          <a:p>
            <a:pPr marL="285750" indent="-285750" algn="just">
              <a:buFont typeface="Arial" pitchFamily="34" charset="0"/>
              <a:buChar char="•"/>
            </a:pPr>
            <a:r>
              <a:rPr lang="ar-EG" b="1" dirty="0" smtClean="0">
                <a:solidFill>
                  <a:schemeClr val="tx1"/>
                </a:solidFill>
              </a:rPr>
              <a:t>لتعويض </a:t>
            </a:r>
            <a:r>
              <a:rPr lang="ar-EG" b="1" dirty="0">
                <a:solidFill>
                  <a:schemeClr val="tx1"/>
                </a:solidFill>
              </a:rPr>
              <a:t>الحرمان البصري يحتاج المكفوف إلى الاستعانة بالوسائل التعليمية المناسبة كالخرائط </a:t>
            </a:r>
            <a:r>
              <a:rPr lang="ar-EG" b="1" dirty="0" smtClean="0">
                <a:solidFill>
                  <a:schemeClr val="tx1"/>
                </a:solidFill>
              </a:rPr>
              <a:t>والمجسمات </a:t>
            </a:r>
            <a:r>
              <a:rPr lang="ar-EG" b="1" dirty="0">
                <a:solidFill>
                  <a:schemeClr val="tx1"/>
                </a:solidFill>
              </a:rPr>
              <a:t>والرسوم البيانية البارزة </a:t>
            </a:r>
            <a:endParaRPr lang="ar-EG" b="1" dirty="0" smtClean="0">
              <a:solidFill>
                <a:schemeClr val="tx1"/>
              </a:solidFill>
            </a:endParaRPr>
          </a:p>
          <a:p>
            <a:pPr marL="285750" indent="-285750" algn="just">
              <a:buFont typeface="Arial" pitchFamily="34" charset="0"/>
              <a:buChar char="•"/>
            </a:pPr>
            <a:r>
              <a:rPr lang="ar-EG" b="1" dirty="0" smtClean="0">
                <a:solidFill>
                  <a:schemeClr val="tx1"/>
                </a:solidFill>
              </a:rPr>
              <a:t>ينبغي </a:t>
            </a:r>
            <a:r>
              <a:rPr lang="ar-EG" b="1" dirty="0">
                <a:solidFill>
                  <a:schemeClr val="tx1"/>
                </a:solidFill>
              </a:rPr>
              <a:t>أن يزودوا بآلات تسجيل لتسجيل الدروس والملاحظات المختلفة لأنهم يعتمدون على الذاكرة السمعية </a:t>
            </a:r>
            <a:r>
              <a:rPr lang="ar-EG" b="1" dirty="0" smtClean="0">
                <a:solidFill>
                  <a:schemeClr val="tx1"/>
                </a:solidFill>
              </a:rPr>
              <a:t>، </a:t>
            </a:r>
            <a:r>
              <a:rPr lang="ar-EG" b="1" dirty="0">
                <a:solidFill>
                  <a:schemeClr val="tx1"/>
                </a:solidFill>
              </a:rPr>
              <a:t>كما أنه يمكن تسجيل القصص والكتب الدراسية على أشرطة حتى يتسنى لهم استذكارها لاحقا.</a:t>
            </a:r>
            <a:endParaRPr lang="en-US" b="1" dirty="0">
              <a:solidFill>
                <a:schemeClr val="tx1"/>
              </a:solidFill>
            </a:endParaRPr>
          </a:p>
          <a:p>
            <a:pPr marL="285750" indent="-285750" algn="just">
              <a:buFont typeface="Arial" pitchFamily="34" charset="0"/>
              <a:buChar char="•"/>
            </a:pPr>
            <a:endParaRPr lang="ar-EG" b="1" dirty="0">
              <a:solidFill>
                <a:schemeClr val="tx1"/>
              </a:solidFill>
            </a:endParaRPr>
          </a:p>
        </p:txBody>
      </p:sp>
      <p:sp>
        <p:nvSpPr>
          <p:cNvPr id="30" name="Rounded Rectangle 29"/>
          <p:cNvSpPr/>
          <p:nvPr/>
        </p:nvSpPr>
        <p:spPr>
          <a:xfrm>
            <a:off x="179512" y="1772816"/>
            <a:ext cx="5544616" cy="1152128"/>
          </a:xfrm>
          <a:prstGeom prst="roundRect">
            <a:avLst/>
          </a:prstGeom>
        </p:spPr>
        <p:style>
          <a:lnRef idx="1">
            <a:schemeClr val="accent4"/>
          </a:lnRef>
          <a:fillRef idx="2">
            <a:schemeClr val="accent4"/>
          </a:fillRef>
          <a:effectRef idx="1">
            <a:schemeClr val="accent4"/>
          </a:effectRef>
          <a:fontRef idx="minor">
            <a:schemeClr val="dk1"/>
          </a:fontRef>
        </p:style>
        <p:txBody>
          <a:bodyPr rtlCol="1" anchor="ctr"/>
          <a:lstStyle/>
          <a:p>
            <a:pPr algn="just"/>
            <a:r>
              <a:rPr lang="ar-EG" b="1" dirty="0">
                <a:solidFill>
                  <a:schemeClr val="tx1"/>
                </a:solidFill>
              </a:rPr>
              <a:t> </a:t>
            </a:r>
            <a:r>
              <a:rPr lang="ar-EG" b="1" dirty="0" smtClean="0">
                <a:solidFill>
                  <a:schemeClr val="tx1"/>
                </a:solidFill>
              </a:rPr>
              <a:t>لكي </a:t>
            </a:r>
            <a:r>
              <a:rPr lang="ar-EG" b="1" dirty="0">
                <a:solidFill>
                  <a:schemeClr val="tx1"/>
                </a:solidFill>
              </a:rPr>
              <a:t>يتحقق الأمان لديه أثناء التنقل يجب تهيئة بيئة منزلية ومدرسية خالية من المخاطر، ومراعاة شروط السلامة في المباني وتجنب المنحدرات الشديدة والحواجز، وتجنب التغييرات المفاجئة في تنظيم محتوى البيئة التي يعيش فيها الطفل المكفوف.</a:t>
            </a:r>
            <a:endParaRPr lang="en-US" b="1" dirty="0">
              <a:solidFill>
                <a:schemeClr val="tx1"/>
              </a:solidFill>
            </a:endParaRPr>
          </a:p>
        </p:txBody>
      </p:sp>
      <p:cxnSp>
        <p:nvCxnSpPr>
          <p:cNvPr id="18" name="Straight Arrow Connector 17"/>
          <p:cNvCxnSpPr/>
          <p:nvPr/>
        </p:nvCxnSpPr>
        <p:spPr>
          <a:xfrm flipH="1">
            <a:off x="5724128" y="3933056"/>
            <a:ext cx="36004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9" name="Straight Arrow Connector 18"/>
          <p:cNvCxnSpPr/>
          <p:nvPr/>
        </p:nvCxnSpPr>
        <p:spPr>
          <a:xfrm flipH="1">
            <a:off x="5724128" y="5373216"/>
            <a:ext cx="36004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1" name="Horizontal Scroll 20"/>
          <p:cNvSpPr/>
          <p:nvPr/>
        </p:nvSpPr>
        <p:spPr>
          <a:xfrm>
            <a:off x="6084168" y="4509120"/>
            <a:ext cx="2736304" cy="1728192"/>
          </a:xfrm>
          <a:prstGeom prst="horizontalScroll">
            <a:avLst/>
          </a:prstGeom>
          <a:solidFill>
            <a:srgbClr val="0000CC"/>
          </a:solidFill>
          <a:ln>
            <a:solidFill>
              <a:schemeClr val="accent1"/>
            </a:solidFill>
          </a:ln>
        </p:spPr>
        <p:style>
          <a:lnRef idx="1">
            <a:schemeClr val="accent4"/>
          </a:lnRef>
          <a:fillRef idx="2">
            <a:schemeClr val="accent4"/>
          </a:fillRef>
          <a:effectRef idx="1">
            <a:schemeClr val="accent4"/>
          </a:effectRef>
          <a:fontRef idx="minor">
            <a:schemeClr val="dk1"/>
          </a:fontRef>
        </p:style>
        <p:txBody>
          <a:bodyPr rtlCol="1" anchor="ctr"/>
          <a:lstStyle/>
          <a:p>
            <a:pPr lvl="0" algn="ctr"/>
            <a:r>
              <a:rPr lang="ar-EG" sz="2400" b="1" dirty="0">
                <a:solidFill>
                  <a:schemeClr val="bg1"/>
                </a:solidFill>
              </a:rPr>
              <a:t>الحاجة إلى وسائل تعليمية تتناسب مع طبيعة الإعاقة البصرية</a:t>
            </a:r>
            <a:endParaRPr lang="en-US" sz="2400" b="1" dirty="0">
              <a:solidFill>
                <a:schemeClr val="bg1"/>
              </a:solidFill>
            </a:endParaRPr>
          </a:p>
        </p:txBody>
      </p:sp>
      <p:sp>
        <p:nvSpPr>
          <p:cNvPr id="22" name="Horizontal Scroll 21"/>
          <p:cNvSpPr/>
          <p:nvPr/>
        </p:nvSpPr>
        <p:spPr>
          <a:xfrm>
            <a:off x="6084168" y="1700808"/>
            <a:ext cx="2736304" cy="1296144"/>
          </a:xfrm>
          <a:prstGeom prst="horizontalScroll">
            <a:avLst/>
          </a:prstGeom>
          <a:solidFill>
            <a:srgbClr val="0000CC"/>
          </a:solidFill>
          <a:ln>
            <a:solidFill>
              <a:schemeClr val="accent1"/>
            </a:solidFill>
          </a:ln>
        </p:spPr>
        <p:style>
          <a:lnRef idx="1">
            <a:schemeClr val="accent4"/>
          </a:lnRef>
          <a:fillRef idx="2">
            <a:schemeClr val="accent4"/>
          </a:fillRef>
          <a:effectRef idx="1">
            <a:schemeClr val="accent4"/>
          </a:effectRef>
          <a:fontRef idx="minor">
            <a:schemeClr val="dk1"/>
          </a:fontRef>
        </p:style>
        <p:txBody>
          <a:bodyPr rtlCol="1" anchor="ctr"/>
          <a:lstStyle/>
          <a:p>
            <a:pPr lvl="0" algn="ctr"/>
            <a:r>
              <a:rPr lang="ar-EG" sz="2400" b="1" dirty="0" smtClean="0">
                <a:solidFill>
                  <a:schemeClr val="bg1"/>
                </a:solidFill>
              </a:rPr>
              <a:t>الحاجة إلى تحقيق الأمان</a:t>
            </a:r>
            <a:endParaRPr lang="en-US" sz="2400" b="1" dirty="0">
              <a:solidFill>
                <a:schemeClr val="bg1"/>
              </a:solidFill>
            </a:endParaRPr>
          </a:p>
        </p:txBody>
      </p:sp>
    </p:spTree>
    <p:extLst>
      <p:ext uri="{BB962C8B-B14F-4D97-AF65-F5344CB8AC3E}">
        <p14:creationId xmlns:p14="http://schemas.microsoft.com/office/powerpoint/2010/main" val="28160474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51520" y="260648"/>
            <a:ext cx="8568952" cy="792088"/>
          </a:xfrm>
          <a:prstGeom prst="roundRec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endParaRPr lang="ar-EG" sz="4000" b="1" dirty="0" smtClean="0">
              <a:solidFill>
                <a:srgbClr val="0000CC"/>
              </a:solidFill>
            </a:endParaRPr>
          </a:p>
          <a:p>
            <a:pPr algn="ctr"/>
            <a:r>
              <a:rPr lang="ar-EG" sz="3200" b="1" dirty="0">
                <a:solidFill>
                  <a:srgbClr val="0000CC"/>
                </a:solidFill>
              </a:rPr>
              <a:t>الأسس الواجب مراعاتها عــند التدريس للطلاب </a:t>
            </a:r>
            <a:r>
              <a:rPr lang="ar-SA" sz="3200" b="1" dirty="0">
                <a:solidFill>
                  <a:srgbClr val="0000CC"/>
                </a:solidFill>
              </a:rPr>
              <a:t>المعاقين بصرياً</a:t>
            </a:r>
            <a:endParaRPr lang="ar-EG" sz="3200" dirty="0">
              <a:solidFill>
                <a:srgbClr val="0000CC"/>
              </a:solidFill>
            </a:endParaRPr>
          </a:p>
          <a:p>
            <a:pPr algn="ctr"/>
            <a:endParaRPr lang="ar-EG" sz="4000" b="1" dirty="0">
              <a:solidFill>
                <a:srgbClr val="0000CC"/>
              </a:solidFill>
            </a:endParaRPr>
          </a:p>
        </p:txBody>
      </p:sp>
      <p:sp>
        <p:nvSpPr>
          <p:cNvPr id="7" name="Right Brace 6"/>
          <p:cNvSpPr/>
          <p:nvPr/>
        </p:nvSpPr>
        <p:spPr>
          <a:xfrm rot="16200000">
            <a:off x="3995936" y="-2115616"/>
            <a:ext cx="1008111" cy="72008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EG"/>
          </a:p>
        </p:txBody>
      </p:sp>
      <p:sp>
        <p:nvSpPr>
          <p:cNvPr id="23" name="Oval 22"/>
          <p:cNvSpPr/>
          <p:nvPr/>
        </p:nvSpPr>
        <p:spPr>
          <a:xfrm>
            <a:off x="35496" y="4365104"/>
            <a:ext cx="1800200" cy="1800200"/>
          </a:xfrm>
          <a:prstGeom prst="ellipse">
            <a:avLst/>
          </a:prstGeom>
          <a:ln>
            <a:solidFill>
              <a:schemeClr val="tx1"/>
            </a:solidFill>
          </a:ln>
        </p:spPr>
        <p:style>
          <a:lnRef idx="1">
            <a:schemeClr val="accent5"/>
          </a:lnRef>
          <a:fillRef idx="2">
            <a:schemeClr val="accent5"/>
          </a:fillRef>
          <a:effectRef idx="1">
            <a:schemeClr val="accent5"/>
          </a:effectRef>
          <a:fontRef idx="minor">
            <a:schemeClr val="dk1"/>
          </a:fontRef>
        </p:style>
        <p:txBody>
          <a:bodyPr rtlCol="1" anchor="ctr"/>
          <a:lstStyle/>
          <a:p>
            <a:pPr algn="ctr"/>
            <a:r>
              <a:rPr lang="ar-EG" sz="2000" b="1" dirty="0"/>
              <a:t>يراعى أن يكون التدريس فرديا</a:t>
            </a:r>
          </a:p>
        </p:txBody>
      </p:sp>
      <p:sp>
        <p:nvSpPr>
          <p:cNvPr id="24" name="Oval 23"/>
          <p:cNvSpPr/>
          <p:nvPr/>
        </p:nvSpPr>
        <p:spPr>
          <a:xfrm>
            <a:off x="2051720" y="4365104"/>
            <a:ext cx="1872208" cy="1800200"/>
          </a:xfrm>
          <a:prstGeom prst="ellipse">
            <a:avLst/>
          </a:prstGeom>
          <a:ln>
            <a:solidFill>
              <a:srgbClr val="FF0000"/>
            </a:solidFill>
          </a:ln>
        </p:spPr>
        <p:style>
          <a:lnRef idx="1">
            <a:schemeClr val="accent4"/>
          </a:lnRef>
          <a:fillRef idx="2">
            <a:schemeClr val="accent4"/>
          </a:fillRef>
          <a:effectRef idx="1">
            <a:schemeClr val="accent4"/>
          </a:effectRef>
          <a:fontRef idx="minor">
            <a:schemeClr val="dk1"/>
          </a:fontRef>
        </p:style>
        <p:txBody>
          <a:bodyPr rtlCol="1" anchor="ctr"/>
          <a:lstStyle/>
          <a:p>
            <a:pPr algn="ctr"/>
            <a:r>
              <a:rPr lang="ar-EG" sz="2000" b="1" dirty="0"/>
              <a:t>مراعاة التنوع في الأنشطة المقدمة  لهم</a:t>
            </a:r>
          </a:p>
        </p:txBody>
      </p:sp>
      <p:sp>
        <p:nvSpPr>
          <p:cNvPr id="25" name="Oval 24"/>
          <p:cNvSpPr/>
          <p:nvPr/>
        </p:nvSpPr>
        <p:spPr>
          <a:xfrm>
            <a:off x="4139952" y="4365104"/>
            <a:ext cx="1872208" cy="1800200"/>
          </a:xfrm>
          <a:prstGeom prst="ellipse">
            <a:avLst/>
          </a:prstGeom>
          <a:ln>
            <a:solidFill>
              <a:schemeClr val="tx1"/>
            </a:solidFill>
          </a:ln>
        </p:spPr>
        <p:style>
          <a:lnRef idx="1">
            <a:schemeClr val="accent5"/>
          </a:lnRef>
          <a:fillRef idx="2">
            <a:schemeClr val="accent5"/>
          </a:fillRef>
          <a:effectRef idx="1">
            <a:schemeClr val="accent5"/>
          </a:effectRef>
          <a:fontRef idx="minor">
            <a:schemeClr val="dk1"/>
          </a:fontRef>
        </p:style>
        <p:txBody>
          <a:bodyPr rtlCol="1" anchor="ctr"/>
          <a:lstStyle/>
          <a:p>
            <a:pPr algn="ctr"/>
            <a:r>
              <a:rPr lang="ar-EG" sz="2000" b="1" dirty="0"/>
              <a:t>القيام بالرحلات زيارة بعض المتخصصين إليهم</a:t>
            </a:r>
          </a:p>
        </p:txBody>
      </p:sp>
      <p:sp>
        <p:nvSpPr>
          <p:cNvPr id="26" name="Oval 25"/>
          <p:cNvSpPr/>
          <p:nvPr/>
        </p:nvSpPr>
        <p:spPr>
          <a:xfrm>
            <a:off x="6228184" y="4365104"/>
            <a:ext cx="1872208" cy="1800200"/>
          </a:xfrm>
          <a:prstGeom prst="ellipse">
            <a:avLst/>
          </a:prstGeom>
          <a:ln>
            <a:solidFill>
              <a:srgbClr val="FF0000"/>
            </a:solidFill>
          </a:ln>
        </p:spPr>
        <p:style>
          <a:lnRef idx="1">
            <a:schemeClr val="accent4"/>
          </a:lnRef>
          <a:fillRef idx="2">
            <a:schemeClr val="accent4"/>
          </a:fillRef>
          <a:effectRef idx="1">
            <a:schemeClr val="accent4"/>
          </a:effectRef>
          <a:fontRef idx="minor">
            <a:schemeClr val="dk1"/>
          </a:fontRef>
        </p:style>
        <p:txBody>
          <a:bodyPr rtlCol="1" anchor="ctr"/>
          <a:lstStyle/>
          <a:p>
            <a:pPr algn="ctr"/>
            <a:r>
              <a:rPr lang="ar-EG" sz="2000" b="1" dirty="0"/>
              <a:t>ضرورة استخدام الوسائل والأنشطة التعليمية </a:t>
            </a:r>
          </a:p>
        </p:txBody>
      </p:sp>
      <p:cxnSp>
        <p:nvCxnSpPr>
          <p:cNvPr id="3" name="Straight Connector 2"/>
          <p:cNvCxnSpPr/>
          <p:nvPr/>
        </p:nvCxnSpPr>
        <p:spPr>
          <a:xfrm>
            <a:off x="899592" y="1988842"/>
            <a:ext cx="0" cy="2376262"/>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a:off x="2987824" y="1484784"/>
            <a:ext cx="0" cy="2916323"/>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a:off x="5076056" y="1484784"/>
            <a:ext cx="0" cy="2916323"/>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a:off x="7164288" y="1484784"/>
            <a:ext cx="0" cy="2916323"/>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a:off x="6156176" y="1484784"/>
            <a:ext cx="0" cy="576064"/>
          </a:xfrm>
          <a:prstGeom prst="line">
            <a:avLst/>
          </a:prstGeom>
        </p:spPr>
        <p:style>
          <a:lnRef idx="1">
            <a:schemeClr val="dk1"/>
          </a:lnRef>
          <a:fillRef idx="0">
            <a:schemeClr val="dk1"/>
          </a:fillRef>
          <a:effectRef idx="0">
            <a:schemeClr val="dk1"/>
          </a:effectRef>
          <a:fontRef idx="minor">
            <a:schemeClr val="tx1"/>
          </a:fontRef>
        </p:style>
      </p:cxnSp>
      <p:cxnSp>
        <p:nvCxnSpPr>
          <p:cNvPr id="33" name="Straight Connector 32"/>
          <p:cNvCxnSpPr/>
          <p:nvPr/>
        </p:nvCxnSpPr>
        <p:spPr>
          <a:xfrm>
            <a:off x="4067944" y="1484784"/>
            <a:ext cx="0" cy="576064"/>
          </a:xfrm>
          <a:prstGeom prst="line">
            <a:avLst/>
          </a:prstGeom>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a:off x="1907704" y="1484784"/>
            <a:ext cx="0" cy="576064"/>
          </a:xfrm>
          <a:prstGeom prst="line">
            <a:avLst/>
          </a:prstGeom>
        </p:spPr>
        <p:style>
          <a:lnRef idx="1">
            <a:schemeClr val="dk1"/>
          </a:lnRef>
          <a:fillRef idx="0">
            <a:schemeClr val="dk1"/>
          </a:fillRef>
          <a:effectRef idx="0">
            <a:schemeClr val="dk1"/>
          </a:effectRef>
          <a:fontRef idx="minor">
            <a:schemeClr val="tx1"/>
          </a:fontRef>
        </p:style>
      </p:cxnSp>
      <p:sp>
        <p:nvSpPr>
          <p:cNvPr id="35" name="Rounded Rectangle 34"/>
          <p:cNvSpPr/>
          <p:nvPr/>
        </p:nvSpPr>
        <p:spPr>
          <a:xfrm>
            <a:off x="7344308" y="2020370"/>
            <a:ext cx="1512168" cy="1984694"/>
          </a:xfrm>
          <a:prstGeom prst="roundRect">
            <a:avLst/>
          </a:prstGeom>
          <a:ln>
            <a:solidFill>
              <a:schemeClr val="tx1"/>
            </a:solidFill>
          </a:ln>
        </p:spPr>
        <p:style>
          <a:lnRef idx="1">
            <a:schemeClr val="accent5"/>
          </a:lnRef>
          <a:fillRef idx="2">
            <a:schemeClr val="accent5"/>
          </a:fillRef>
          <a:effectRef idx="1">
            <a:schemeClr val="accent5"/>
          </a:effectRef>
          <a:fontRef idx="minor">
            <a:schemeClr val="dk1"/>
          </a:fontRef>
        </p:style>
        <p:txBody>
          <a:bodyPr rtlCol="1" anchor="ctr"/>
          <a:lstStyle/>
          <a:p>
            <a:pPr algn="ctr"/>
            <a:endParaRPr lang="ar-EG" sz="2000" b="1" dirty="0" smtClean="0"/>
          </a:p>
          <a:p>
            <a:pPr algn="ctr"/>
            <a:r>
              <a:rPr lang="ar-EG" sz="2000" b="1" dirty="0" smtClean="0"/>
              <a:t>حينما </a:t>
            </a:r>
            <a:r>
              <a:rPr lang="ar-EG" sz="2000" b="1" dirty="0"/>
              <a:t>يسأل </a:t>
            </a:r>
            <a:r>
              <a:rPr lang="ar-SA" sz="2000" b="1" dirty="0"/>
              <a:t>المعلم الطالب المعاق بصريا المندمج دراسيا الذ</a:t>
            </a:r>
            <a:r>
              <a:rPr lang="ar-EG" sz="2000" b="1" dirty="0"/>
              <a:t>يذكر اسمه</a:t>
            </a:r>
            <a:r>
              <a:rPr lang="ar-SA" sz="2000" b="1" dirty="0"/>
              <a:t> </a:t>
            </a:r>
            <a:endParaRPr lang="ar-EG" sz="2000" b="1" dirty="0">
              <a:ln>
                <a:solidFill>
                  <a:srgbClr val="0000CC"/>
                </a:solidFill>
              </a:ln>
              <a:solidFill>
                <a:sysClr val="windowText" lastClr="000000"/>
              </a:solidFill>
            </a:endParaRPr>
          </a:p>
          <a:p>
            <a:pPr algn="ctr"/>
            <a:endParaRPr lang="ar-EG" dirty="0"/>
          </a:p>
        </p:txBody>
      </p:sp>
      <p:sp>
        <p:nvSpPr>
          <p:cNvPr id="36" name="Rounded Rectangle 35"/>
          <p:cNvSpPr/>
          <p:nvPr/>
        </p:nvSpPr>
        <p:spPr>
          <a:xfrm>
            <a:off x="5364088" y="1988840"/>
            <a:ext cx="1512168" cy="2016224"/>
          </a:xfrm>
          <a:prstGeom prst="roundRect">
            <a:avLst/>
          </a:prstGeom>
          <a:ln>
            <a:solidFill>
              <a:schemeClr val="accent2">
                <a:lumMod val="75000"/>
              </a:schemeClr>
            </a:solidFill>
          </a:ln>
        </p:spPr>
        <p:style>
          <a:lnRef idx="1">
            <a:schemeClr val="accent4"/>
          </a:lnRef>
          <a:fillRef idx="2">
            <a:schemeClr val="accent4"/>
          </a:fillRef>
          <a:effectRef idx="1">
            <a:schemeClr val="accent4"/>
          </a:effectRef>
          <a:fontRef idx="minor">
            <a:schemeClr val="dk1"/>
          </a:fontRef>
        </p:style>
        <p:txBody>
          <a:bodyPr rtlCol="1" anchor="ctr"/>
          <a:lstStyle/>
          <a:p>
            <a:pPr algn="ctr">
              <a:lnSpc>
                <a:spcPct val="150000"/>
              </a:lnSpc>
            </a:pPr>
            <a:r>
              <a:rPr lang="ar-SA" sz="2000" b="1" dirty="0"/>
              <a:t>يستخدم المعلم عبارات التعزيز عند قبول </a:t>
            </a:r>
            <a:r>
              <a:rPr lang="ar-SA" sz="2000" b="1" dirty="0" smtClean="0"/>
              <a:t>إجابته</a:t>
            </a:r>
            <a:endParaRPr lang="ar-EG" sz="2000" b="1" dirty="0"/>
          </a:p>
          <a:p>
            <a:pPr algn="ctr"/>
            <a:endParaRPr lang="ar-EG" dirty="0"/>
          </a:p>
        </p:txBody>
      </p:sp>
      <p:sp>
        <p:nvSpPr>
          <p:cNvPr id="37" name="Rounded Rectangle 36"/>
          <p:cNvSpPr/>
          <p:nvPr/>
        </p:nvSpPr>
        <p:spPr>
          <a:xfrm>
            <a:off x="3275856" y="1988840"/>
            <a:ext cx="1512168" cy="2016224"/>
          </a:xfrm>
          <a:prstGeom prst="roundRect">
            <a:avLst/>
          </a:prstGeom>
          <a:ln>
            <a:solidFill>
              <a:schemeClr val="tx1"/>
            </a:solidFill>
          </a:ln>
        </p:spPr>
        <p:style>
          <a:lnRef idx="1">
            <a:schemeClr val="accent5"/>
          </a:lnRef>
          <a:fillRef idx="2">
            <a:schemeClr val="accent5"/>
          </a:fillRef>
          <a:effectRef idx="1">
            <a:schemeClr val="accent5"/>
          </a:effectRef>
          <a:fontRef idx="minor">
            <a:schemeClr val="dk1"/>
          </a:fontRef>
        </p:style>
        <p:txBody>
          <a:bodyPr rtlCol="1" anchor="ctr"/>
          <a:lstStyle/>
          <a:p>
            <a:pPr algn="ctr"/>
            <a:r>
              <a:rPr lang="ar-SA" sz="2000" b="1" dirty="0"/>
              <a:t>المحافظة على شعور وإحساس الكفيف بعدم تذكره ومناداته بعجزه</a:t>
            </a:r>
            <a:endParaRPr lang="ar-EG" sz="2000" b="1" dirty="0"/>
          </a:p>
        </p:txBody>
      </p:sp>
      <p:sp>
        <p:nvSpPr>
          <p:cNvPr id="38" name="Rounded Rectangle 37"/>
          <p:cNvSpPr/>
          <p:nvPr/>
        </p:nvSpPr>
        <p:spPr>
          <a:xfrm>
            <a:off x="1115616" y="1988840"/>
            <a:ext cx="1512168" cy="2016224"/>
          </a:xfrm>
          <a:prstGeom prst="roundRect">
            <a:avLst/>
          </a:prstGeom>
          <a:ln>
            <a:solidFill>
              <a:schemeClr val="accent2">
                <a:lumMod val="75000"/>
              </a:schemeClr>
            </a:solidFill>
          </a:ln>
        </p:spPr>
        <p:style>
          <a:lnRef idx="1">
            <a:schemeClr val="accent4"/>
          </a:lnRef>
          <a:fillRef idx="2">
            <a:schemeClr val="accent4"/>
          </a:fillRef>
          <a:effectRef idx="1">
            <a:schemeClr val="accent4"/>
          </a:effectRef>
          <a:fontRef idx="minor">
            <a:schemeClr val="dk1"/>
          </a:fontRef>
        </p:style>
        <p:txBody>
          <a:bodyPr rtlCol="1" anchor="ctr"/>
          <a:lstStyle/>
          <a:p>
            <a:pPr algn="ctr">
              <a:lnSpc>
                <a:spcPct val="150000"/>
              </a:lnSpc>
            </a:pPr>
            <a:r>
              <a:rPr lang="ar-SA" sz="2000" b="1" dirty="0"/>
              <a:t>يفضل استخدام استراتيجية التعلم بالعمل </a:t>
            </a:r>
            <a:endParaRPr lang="ar-EG" sz="2000" b="1" dirty="0"/>
          </a:p>
        </p:txBody>
      </p:sp>
    </p:spTree>
    <p:extLst>
      <p:ext uri="{BB962C8B-B14F-4D97-AF65-F5344CB8AC3E}">
        <p14:creationId xmlns:p14="http://schemas.microsoft.com/office/powerpoint/2010/main" val="560616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23528" y="2060848"/>
            <a:ext cx="8496944" cy="504056"/>
          </a:xfrm>
          <a:prstGeom prst="roundRect">
            <a:avLst/>
          </a:prstGeom>
        </p:spPr>
        <p:style>
          <a:lnRef idx="3">
            <a:schemeClr val="lt1"/>
          </a:lnRef>
          <a:fillRef idx="1">
            <a:schemeClr val="accent5"/>
          </a:fillRef>
          <a:effectRef idx="1">
            <a:schemeClr val="accent5"/>
          </a:effectRef>
          <a:fontRef idx="minor">
            <a:schemeClr val="lt1"/>
          </a:fontRef>
        </p:style>
        <p:txBody>
          <a:bodyPr rtlCol="1" anchor="ctr"/>
          <a:lstStyle/>
          <a:p>
            <a:pPr lvl="0"/>
            <a:r>
              <a:rPr lang="ar-EG" sz="2400" b="1" dirty="0" smtClean="0">
                <a:solidFill>
                  <a:srgbClr val="C00000"/>
                </a:solidFill>
              </a:rPr>
              <a:t>1- </a:t>
            </a:r>
            <a:r>
              <a:rPr lang="ar-EG" sz="2400" b="1" dirty="0">
                <a:solidFill>
                  <a:srgbClr val="C00000"/>
                </a:solidFill>
              </a:rPr>
              <a:t>إجراء تعديلات على بعض محتويات مناهج العلوم بما يتناسب مع طبيعة </a:t>
            </a:r>
            <a:r>
              <a:rPr lang="ar-EG" sz="2400" b="1" dirty="0" smtClean="0">
                <a:solidFill>
                  <a:srgbClr val="C00000"/>
                </a:solidFill>
              </a:rPr>
              <a:t>إعاقته</a:t>
            </a:r>
            <a:endParaRPr lang="en-US" sz="2400" b="1" dirty="0">
              <a:solidFill>
                <a:srgbClr val="C00000"/>
              </a:solidFill>
            </a:endParaRPr>
          </a:p>
        </p:txBody>
      </p:sp>
      <p:sp>
        <p:nvSpPr>
          <p:cNvPr id="8" name="Rounded Rectangle 7"/>
          <p:cNvSpPr/>
          <p:nvPr/>
        </p:nvSpPr>
        <p:spPr>
          <a:xfrm>
            <a:off x="323528" y="5517232"/>
            <a:ext cx="8496944" cy="504056"/>
          </a:xfrm>
          <a:prstGeom prst="roundRect">
            <a:avLst/>
          </a:prstGeom>
        </p:spPr>
        <p:style>
          <a:lnRef idx="3">
            <a:schemeClr val="lt1"/>
          </a:lnRef>
          <a:fillRef idx="1">
            <a:schemeClr val="accent5"/>
          </a:fillRef>
          <a:effectRef idx="1">
            <a:schemeClr val="accent5"/>
          </a:effectRef>
          <a:fontRef idx="minor">
            <a:schemeClr val="lt1"/>
          </a:fontRef>
        </p:style>
        <p:txBody>
          <a:bodyPr rtlCol="1" anchor="ctr"/>
          <a:lstStyle/>
          <a:p>
            <a:r>
              <a:rPr lang="ar-EG" sz="2400" b="1" dirty="0" smtClean="0">
                <a:solidFill>
                  <a:srgbClr val="C00000"/>
                </a:solidFill>
              </a:rPr>
              <a:t>7- </a:t>
            </a:r>
            <a:r>
              <a:rPr lang="ar-EG" sz="2400" b="1" dirty="0">
                <a:solidFill>
                  <a:srgbClr val="C00000"/>
                </a:solidFill>
              </a:rPr>
              <a:t>وجود أحد المساعدين أو </a:t>
            </a:r>
            <a:r>
              <a:rPr lang="ar-EG" sz="2400" b="1" dirty="0" smtClean="0">
                <a:solidFill>
                  <a:srgbClr val="C00000"/>
                </a:solidFill>
              </a:rPr>
              <a:t>الفنيين لمساعدتهم وإرشادهم </a:t>
            </a:r>
            <a:r>
              <a:rPr lang="ar-EG" sz="2400" b="1" dirty="0">
                <a:solidFill>
                  <a:srgbClr val="C00000"/>
                </a:solidFill>
              </a:rPr>
              <a:t>في بعض الأمور </a:t>
            </a:r>
            <a:r>
              <a:rPr lang="ar-EG" sz="2400" b="1" dirty="0" smtClean="0">
                <a:solidFill>
                  <a:srgbClr val="C00000"/>
                </a:solidFill>
              </a:rPr>
              <a:t>.</a:t>
            </a:r>
            <a:endParaRPr lang="ar-EG" sz="2400" b="1" dirty="0">
              <a:solidFill>
                <a:srgbClr val="C00000"/>
              </a:solidFill>
            </a:endParaRPr>
          </a:p>
        </p:txBody>
      </p:sp>
      <p:sp>
        <p:nvSpPr>
          <p:cNvPr id="9" name="Rounded Rectangle 8"/>
          <p:cNvSpPr/>
          <p:nvPr/>
        </p:nvSpPr>
        <p:spPr>
          <a:xfrm>
            <a:off x="323528" y="4941168"/>
            <a:ext cx="8496944" cy="504056"/>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lvl="0"/>
            <a:endParaRPr lang="ar-EG" sz="2400" b="1" dirty="0" smtClean="0">
              <a:solidFill>
                <a:srgbClr val="0000CC"/>
              </a:solidFill>
            </a:endParaRPr>
          </a:p>
          <a:p>
            <a:pPr lvl="0"/>
            <a:endParaRPr lang="ar-EG" sz="2400" b="1" dirty="0">
              <a:solidFill>
                <a:srgbClr val="0000CC"/>
              </a:solidFill>
            </a:endParaRPr>
          </a:p>
          <a:p>
            <a:pPr lvl="0"/>
            <a:r>
              <a:rPr lang="ar-EG" sz="2400" b="1" dirty="0" smtClean="0">
                <a:solidFill>
                  <a:srgbClr val="0000CC"/>
                </a:solidFill>
              </a:rPr>
              <a:t>6- </a:t>
            </a:r>
            <a:r>
              <a:rPr lang="ar-EG" sz="2400" b="1" dirty="0">
                <a:solidFill>
                  <a:srgbClr val="0000CC"/>
                </a:solidFill>
              </a:rPr>
              <a:t>التأكد من توافر شروط الأمان داخل المعمل </a:t>
            </a:r>
            <a:r>
              <a:rPr lang="ar-EG" sz="2400" b="1" dirty="0" smtClean="0">
                <a:solidFill>
                  <a:srgbClr val="0000CC"/>
                </a:solidFill>
              </a:rPr>
              <a:t>.</a:t>
            </a:r>
          </a:p>
          <a:p>
            <a:pPr lvl="0"/>
            <a:endParaRPr lang="en-US" sz="2400" b="1" dirty="0">
              <a:solidFill>
                <a:srgbClr val="0000CC"/>
              </a:solidFill>
            </a:endParaRPr>
          </a:p>
          <a:p>
            <a:endParaRPr lang="ar-EG" sz="2400" b="1" dirty="0">
              <a:solidFill>
                <a:srgbClr val="0000CC"/>
              </a:solidFill>
            </a:endParaRPr>
          </a:p>
        </p:txBody>
      </p:sp>
      <p:sp>
        <p:nvSpPr>
          <p:cNvPr id="10" name="Rounded Rectangle 9"/>
          <p:cNvSpPr/>
          <p:nvPr/>
        </p:nvSpPr>
        <p:spPr>
          <a:xfrm>
            <a:off x="323528" y="4365104"/>
            <a:ext cx="8496944" cy="504056"/>
          </a:xfrm>
          <a:prstGeom prst="roundRect">
            <a:avLst/>
          </a:prstGeom>
        </p:spPr>
        <p:style>
          <a:lnRef idx="3">
            <a:schemeClr val="lt1"/>
          </a:lnRef>
          <a:fillRef idx="1">
            <a:schemeClr val="accent5"/>
          </a:fillRef>
          <a:effectRef idx="1">
            <a:schemeClr val="accent5"/>
          </a:effectRef>
          <a:fontRef idx="minor">
            <a:schemeClr val="lt1"/>
          </a:fontRef>
        </p:style>
        <p:txBody>
          <a:bodyPr rtlCol="1" anchor="ctr"/>
          <a:lstStyle/>
          <a:p>
            <a:r>
              <a:rPr lang="ar-EG" sz="2400" b="1" dirty="0" smtClean="0">
                <a:solidFill>
                  <a:srgbClr val="C00000"/>
                </a:solidFill>
              </a:rPr>
              <a:t>5- </a:t>
            </a:r>
            <a:r>
              <a:rPr lang="ar-EG" sz="2400" b="1" dirty="0">
                <a:solidFill>
                  <a:srgbClr val="C00000"/>
                </a:solidFill>
              </a:rPr>
              <a:t>توافر شروط الأمان والسلامة عند قيامه بإجراء بعض التجارب </a:t>
            </a:r>
            <a:r>
              <a:rPr lang="ar-EG" sz="2400" b="1" dirty="0" smtClean="0">
                <a:solidFill>
                  <a:srgbClr val="C00000"/>
                </a:solidFill>
              </a:rPr>
              <a:t>المعملية الخطرة </a:t>
            </a:r>
            <a:endParaRPr lang="ar-EG" sz="2400" b="1" dirty="0">
              <a:solidFill>
                <a:srgbClr val="C00000"/>
              </a:solidFill>
            </a:endParaRPr>
          </a:p>
        </p:txBody>
      </p:sp>
      <p:sp>
        <p:nvSpPr>
          <p:cNvPr id="11" name="Rounded Rectangle 10"/>
          <p:cNvSpPr/>
          <p:nvPr/>
        </p:nvSpPr>
        <p:spPr>
          <a:xfrm>
            <a:off x="323528" y="2636912"/>
            <a:ext cx="8496944" cy="504056"/>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lvl="0"/>
            <a:endParaRPr lang="ar-EG" sz="2400" b="1" dirty="0" smtClean="0">
              <a:solidFill>
                <a:srgbClr val="0000CC"/>
              </a:solidFill>
            </a:endParaRPr>
          </a:p>
          <a:p>
            <a:pPr lvl="0"/>
            <a:endParaRPr lang="ar-EG" sz="2400" b="1" dirty="0">
              <a:solidFill>
                <a:srgbClr val="0000CC"/>
              </a:solidFill>
            </a:endParaRPr>
          </a:p>
          <a:p>
            <a:pPr lvl="0"/>
            <a:r>
              <a:rPr lang="ar-EG" sz="2400" b="1" dirty="0" smtClean="0">
                <a:solidFill>
                  <a:srgbClr val="0000CC"/>
                </a:solidFill>
              </a:rPr>
              <a:t>2- </a:t>
            </a:r>
            <a:r>
              <a:rPr lang="ar-EG" sz="2400" dirty="0" smtClean="0"/>
              <a:t>ا</a:t>
            </a:r>
            <a:r>
              <a:rPr lang="ar-EG" sz="2400" b="1" dirty="0" smtClean="0">
                <a:solidFill>
                  <a:srgbClr val="0000CC"/>
                </a:solidFill>
              </a:rPr>
              <a:t>لتركيز </a:t>
            </a:r>
            <a:r>
              <a:rPr lang="ar-EG" sz="2400" b="1" dirty="0">
                <a:solidFill>
                  <a:srgbClr val="0000CC"/>
                </a:solidFill>
              </a:rPr>
              <a:t>على إعطاء توضيحات لفظية </a:t>
            </a:r>
            <a:r>
              <a:rPr lang="ar-EG" sz="2400" b="1" dirty="0" smtClean="0">
                <a:solidFill>
                  <a:srgbClr val="0000CC"/>
                </a:solidFill>
              </a:rPr>
              <a:t>للشرائح المعروضه، </a:t>
            </a:r>
            <a:r>
              <a:rPr lang="ar-EG" sz="2400" b="1" dirty="0">
                <a:solidFill>
                  <a:srgbClr val="0000CC"/>
                </a:solidFill>
              </a:rPr>
              <a:t>أو </a:t>
            </a:r>
            <a:r>
              <a:rPr lang="ar-EG" sz="2400" b="1" dirty="0" smtClean="0">
                <a:solidFill>
                  <a:srgbClr val="0000CC"/>
                </a:solidFill>
              </a:rPr>
              <a:t>التجارب</a:t>
            </a:r>
          </a:p>
          <a:p>
            <a:pPr lvl="0"/>
            <a:endParaRPr lang="ar-EG" sz="2400" b="1" dirty="0">
              <a:solidFill>
                <a:srgbClr val="0000CC"/>
              </a:solidFill>
            </a:endParaRPr>
          </a:p>
          <a:p>
            <a:pPr lvl="0"/>
            <a:endParaRPr lang="ar-EG" sz="2400" b="1" dirty="0" smtClean="0">
              <a:solidFill>
                <a:srgbClr val="0000CC"/>
              </a:solidFill>
            </a:endParaRPr>
          </a:p>
        </p:txBody>
      </p:sp>
      <p:sp>
        <p:nvSpPr>
          <p:cNvPr id="12" name="Rounded Rectangle 11"/>
          <p:cNvSpPr/>
          <p:nvPr/>
        </p:nvSpPr>
        <p:spPr>
          <a:xfrm>
            <a:off x="323528" y="3212976"/>
            <a:ext cx="8496944" cy="504056"/>
          </a:xfrm>
          <a:prstGeom prst="roundRect">
            <a:avLst/>
          </a:prstGeom>
        </p:spPr>
        <p:style>
          <a:lnRef idx="3">
            <a:schemeClr val="lt1"/>
          </a:lnRef>
          <a:fillRef idx="1">
            <a:schemeClr val="accent5"/>
          </a:fillRef>
          <a:effectRef idx="1">
            <a:schemeClr val="accent5"/>
          </a:effectRef>
          <a:fontRef idx="minor">
            <a:schemeClr val="lt1"/>
          </a:fontRef>
        </p:style>
        <p:txBody>
          <a:bodyPr rtlCol="1" anchor="ctr"/>
          <a:lstStyle/>
          <a:p>
            <a:r>
              <a:rPr lang="ar-EG" sz="2400" b="1" dirty="0" smtClean="0">
                <a:solidFill>
                  <a:srgbClr val="C00000"/>
                </a:solidFill>
              </a:rPr>
              <a:t>3- </a:t>
            </a:r>
            <a:r>
              <a:rPr lang="ar-EG" sz="2400" b="1" dirty="0">
                <a:solidFill>
                  <a:srgbClr val="C00000"/>
                </a:solidFill>
              </a:rPr>
              <a:t>التركيز على إجراء التجارب التي تعتمد على حاسة اللمس وحاسة الشم والتذوق</a:t>
            </a:r>
          </a:p>
        </p:txBody>
      </p:sp>
      <p:sp>
        <p:nvSpPr>
          <p:cNvPr id="13" name="Rounded Rectangle 12"/>
          <p:cNvSpPr/>
          <p:nvPr/>
        </p:nvSpPr>
        <p:spPr>
          <a:xfrm>
            <a:off x="323528" y="3789040"/>
            <a:ext cx="8496944" cy="504056"/>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r>
              <a:rPr lang="ar-EG" sz="2400" b="1" dirty="0" smtClean="0">
                <a:solidFill>
                  <a:srgbClr val="C00000"/>
                </a:solidFill>
              </a:rPr>
              <a:t>4- </a:t>
            </a:r>
            <a:r>
              <a:rPr lang="ar-EG" sz="2400" b="1" dirty="0">
                <a:solidFill>
                  <a:srgbClr val="0000CC"/>
                </a:solidFill>
              </a:rPr>
              <a:t>التركيز على محتويات البيئة الطبيعية المحيطة بالمتعلم </a:t>
            </a:r>
          </a:p>
        </p:txBody>
      </p:sp>
      <p:sp>
        <p:nvSpPr>
          <p:cNvPr id="14" name="Down Arrow Callout 13"/>
          <p:cNvSpPr/>
          <p:nvPr/>
        </p:nvSpPr>
        <p:spPr>
          <a:xfrm>
            <a:off x="1295636" y="1196752"/>
            <a:ext cx="6588732" cy="828092"/>
          </a:xfrm>
          <a:prstGeom prst="downArrowCallout">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EG" sz="2000" b="1" dirty="0" smtClean="0"/>
              <a:t>توجد بعض الاعتبارات التي </a:t>
            </a:r>
            <a:r>
              <a:rPr lang="ar-EG" sz="2000" b="1" dirty="0"/>
              <a:t>يجب مراعاتها في مناهج </a:t>
            </a:r>
            <a:r>
              <a:rPr lang="ar-SA" sz="2000" b="1" dirty="0"/>
              <a:t>المعاقين بصريا</a:t>
            </a:r>
            <a:r>
              <a:rPr lang="ar-EG" sz="2000" b="1" dirty="0"/>
              <a:t> </a:t>
            </a:r>
            <a:r>
              <a:rPr lang="ar-EG" sz="2000" b="1" dirty="0" smtClean="0"/>
              <a:t> مثل </a:t>
            </a:r>
            <a:r>
              <a:rPr lang="ar-SA" sz="2000" b="1" dirty="0" smtClean="0"/>
              <a:t>:</a:t>
            </a:r>
            <a:endParaRPr lang="en-US" sz="2000" b="1" dirty="0"/>
          </a:p>
        </p:txBody>
      </p:sp>
      <p:sp>
        <p:nvSpPr>
          <p:cNvPr id="15" name="Rounded Rectangle 14"/>
          <p:cNvSpPr/>
          <p:nvPr/>
        </p:nvSpPr>
        <p:spPr>
          <a:xfrm>
            <a:off x="647564" y="227066"/>
            <a:ext cx="7884876" cy="753662"/>
          </a:xfrm>
          <a:prstGeom prst="round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ar-EG" sz="3200" b="1" dirty="0">
                <a:solidFill>
                  <a:srgbClr val="0000CC"/>
                </a:solidFill>
              </a:rPr>
              <a:t>الاعتبارات الواجب مراعاتها في مناهج </a:t>
            </a:r>
            <a:r>
              <a:rPr lang="ar-SA" sz="3200" b="1" dirty="0">
                <a:solidFill>
                  <a:srgbClr val="0000CC"/>
                </a:solidFill>
              </a:rPr>
              <a:t>المعاقين بصريا</a:t>
            </a:r>
            <a:endParaRPr lang="ar-EG" sz="3200" b="1" dirty="0">
              <a:solidFill>
                <a:srgbClr val="0000CC"/>
              </a:solidFill>
            </a:endParaRPr>
          </a:p>
        </p:txBody>
      </p:sp>
    </p:spTree>
    <p:extLst>
      <p:ext uri="{BB962C8B-B14F-4D97-AF65-F5344CB8AC3E}">
        <p14:creationId xmlns:p14="http://schemas.microsoft.com/office/powerpoint/2010/main" val="15913417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51520" y="1628800"/>
            <a:ext cx="8640960" cy="4824536"/>
          </a:xfrm>
          <a:prstGeom prst="roundRect">
            <a:avLst/>
          </a:prstGeom>
          <a:solidFill>
            <a:schemeClr val="accent2">
              <a:lumMod val="40000"/>
              <a:lumOff val="60000"/>
            </a:schemeClr>
          </a:solidFill>
          <a:ln>
            <a:solidFill>
              <a:srgbClr val="003300"/>
            </a:solidFill>
          </a:ln>
        </p:spPr>
        <p:style>
          <a:lnRef idx="3">
            <a:schemeClr val="lt1"/>
          </a:lnRef>
          <a:fillRef idx="1">
            <a:schemeClr val="accent6"/>
          </a:fillRef>
          <a:effectRef idx="1">
            <a:schemeClr val="accent6"/>
          </a:effectRef>
          <a:fontRef idx="minor">
            <a:schemeClr val="lt1"/>
          </a:fontRef>
        </p:style>
        <p:txBody>
          <a:bodyPr rtlCol="1" anchor="ctr"/>
          <a:lstStyle/>
          <a:p>
            <a:pPr marL="342900" lvl="0" indent="-342900" algn="just">
              <a:buFont typeface="Wingdings" pitchFamily="2" charset="2"/>
              <a:buChar char="§"/>
            </a:pPr>
            <a:endParaRPr lang="ar-EG" sz="2400" dirty="0" smtClean="0">
              <a:solidFill>
                <a:srgbClr val="0000CC"/>
              </a:solidFill>
            </a:endParaRPr>
          </a:p>
          <a:p>
            <a:pPr marL="342900" lvl="0" indent="-342900" algn="just">
              <a:buFont typeface="Wingdings" pitchFamily="2" charset="2"/>
              <a:buChar char="§"/>
            </a:pPr>
            <a:r>
              <a:rPr lang="ar-EG" sz="2400" b="1" dirty="0" smtClean="0">
                <a:solidFill>
                  <a:srgbClr val="0000CC"/>
                </a:solidFill>
              </a:rPr>
              <a:t>تكييف المنهج بما يتناسب مع طبيعة الكفيف سواء بإضافة أو حذف بعض الموضوعات.</a:t>
            </a:r>
            <a:endParaRPr lang="en-US" sz="2400" b="1" dirty="0" smtClean="0">
              <a:solidFill>
                <a:srgbClr val="0000CC"/>
              </a:solidFill>
            </a:endParaRPr>
          </a:p>
          <a:p>
            <a:pPr marL="342900" lvl="0" indent="-342900" algn="just">
              <a:buFont typeface="Wingdings" pitchFamily="2" charset="2"/>
              <a:buChar char="§"/>
            </a:pPr>
            <a:r>
              <a:rPr lang="ar-EG" sz="2400" b="1" dirty="0" smtClean="0">
                <a:solidFill>
                  <a:srgbClr val="0000CC"/>
                </a:solidFill>
              </a:rPr>
              <a:t>الاعتماد </a:t>
            </a:r>
            <a:r>
              <a:rPr lang="ar-EG" sz="2400" b="1" dirty="0">
                <a:solidFill>
                  <a:srgbClr val="0000CC"/>
                </a:solidFill>
              </a:rPr>
              <a:t>على حاسة السمع واللمس لتعويض فقدان حاسة البصر، وذلك بتوفير الأجهزة والأدوات السمعية واللمسية التي تيسر عمليتي التعليم والتعلم.</a:t>
            </a:r>
            <a:endParaRPr lang="en-US" sz="2400" b="1" dirty="0">
              <a:solidFill>
                <a:srgbClr val="0000CC"/>
              </a:solidFill>
            </a:endParaRPr>
          </a:p>
          <a:p>
            <a:pPr marL="342900" lvl="0" indent="-342900" algn="just">
              <a:buFont typeface="Wingdings" pitchFamily="2" charset="2"/>
              <a:buChar char="§"/>
            </a:pPr>
            <a:r>
              <a:rPr lang="ar-EG" sz="2400" b="1" dirty="0">
                <a:solidFill>
                  <a:srgbClr val="0000CC"/>
                </a:solidFill>
              </a:rPr>
              <a:t>تعريض الكفيف لخبرات لمسية تعتمد على النماذج والمجسمات والرسوم التوضيحية البارزة لتوفير خبرات لمسية بديلة تقرب المعلومات والمفاهيم إلى أذهان المكفوفين.</a:t>
            </a:r>
            <a:endParaRPr lang="en-US" sz="2400" b="1" dirty="0">
              <a:solidFill>
                <a:srgbClr val="0000CC"/>
              </a:solidFill>
            </a:endParaRPr>
          </a:p>
          <a:p>
            <a:pPr marL="342900" lvl="0" indent="-342900" algn="just">
              <a:buFont typeface="Wingdings" pitchFamily="2" charset="2"/>
              <a:buChar char="§"/>
            </a:pPr>
            <a:r>
              <a:rPr lang="ar-EG" sz="2400" b="1" dirty="0">
                <a:solidFill>
                  <a:srgbClr val="0000CC"/>
                </a:solidFill>
              </a:rPr>
              <a:t>تعريض الكفيف للخبرات البيئية المباشرة</a:t>
            </a:r>
            <a:r>
              <a:rPr lang="ar-EG" sz="2400" b="1" dirty="0" smtClean="0">
                <a:solidFill>
                  <a:srgbClr val="0000CC"/>
                </a:solidFill>
              </a:rPr>
              <a:t>.</a:t>
            </a:r>
          </a:p>
          <a:p>
            <a:pPr marL="342900" lvl="0" indent="-342900" algn="just">
              <a:buFont typeface="Wingdings" pitchFamily="2" charset="2"/>
              <a:buChar char="§"/>
            </a:pPr>
            <a:r>
              <a:rPr lang="ar-EG" sz="2400" b="1" dirty="0">
                <a:solidFill>
                  <a:srgbClr val="0000CC"/>
                </a:solidFill>
              </a:rPr>
              <a:t>الاهتمام بممارسة الأنشطة الترويجية والبدنية التي تساعده على التوجه والحركة، وعلى التخلص من اللزمات البدنية.</a:t>
            </a:r>
            <a:endParaRPr lang="en-US" sz="2400" b="1" dirty="0">
              <a:solidFill>
                <a:srgbClr val="0000CC"/>
              </a:solidFill>
            </a:endParaRPr>
          </a:p>
          <a:p>
            <a:pPr marL="342900" lvl="0" indent="-342900" algn="just">
              <a:buFont typeface="Wingdings" pitchFamily="2" charset="2"/>
              <a:buChar char="§"/>
            </a:pPr>
            <a:r>
              <a:rPr lang="ar-EG" sz="2400" b="1" dirty="0">
                <a:solidFill>
                  <a:srgbClr val="0000CC"/>
                </a:solidFill>
              </a:rPr>
              <a:t>الاهتمام بالتخفيف من حدة المشكلات الانفعالية والاجتماعية التي يعانيها الكفيف ؛ حتى تزيد دافعــيـتــه للتعلم .</a:t>
            </a:r>
            <a:endParaRPr lang="en-US" sz="2400" b="1" dirty="0">
              <a:solidFill>
                <a:srgbClr val="0000CC"/>
              </a:solidFill>
            </a:endParaRPr>
          </a:p>
          <a:p>
            <a:pPr marL="342900" lvl="0" indent="-342900">
              <a:buFont typeface="Wingdings" pitchFamily="2" charset="2"/>
              <a:buChar char="§"/>
            </a:pPr>
            <a:endParaRPr lang="en-US" sz="2400" dirty="0">
              <a:solidFill>
                <a:srgbClr val="0000CC"/>
              </a:solidFill>
            </a:endParaRPr>
          </a:p>
        </p:txBody>
      </p:sp>
      <p:sp>
        <p:nvSpPr>
          <p:cNvPr id="14" name="Down Arrow Callout 13"/>
          <p:cNvSpPr/>
          <p:nvPr/>
        </p:nvSpPr>
        <p:spPr>
          <a:xfrm>
            <a:off x="539552" y="404664"/>
            <a:ext cx="8280920" cy="1152128"/>
          </a:xfrm>
          <a:prstGeom prst="downArrowCallout">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ar-EG" sz="2400" b="1" dirty="0" smtClean="0">
                <a:solidFill>
                  <a:schemeClr val="tx1"/>
                </a:solidFill>
              </a:rPr>
              <a:t>كما ينبغي على المعلم عند التدريس ل</a:t>
            </a:r>
            <a:r>
              <a:rPr lang="ar-SA" sz="2400" b="1" dirty="0" smtClean="0">
                <a:solidFill>
                  <a:schemeClr val="tx1"/>
                </a:solidFill>
              </a:rPr>
              <a:t>لمعاقين </a:t>
            </a:r>
            <a:r>
              <a:rPr lang="ar-SA" sz="2400" b="1" dirty="0">
                <a:solidFill>
                  <a:schemeClr val="tx1"/>
                </a:solidFill>
              </a:rPr>
              <a:t>بصريا</a:t>
            </a:r>
            <a:r>
              <a:rPr lang="ar-EG" sz="2400" b="1" dirty="0">
                <a:solidFill>
                  <a:schemeClr val="tx1"/>
                </a:solidFill>
              </a:rPr>
              <a:t> </a:t>
            </a:r>
            <a:r>
              <a:rPr lang="ar-EG" sz="2400" b="1" dirty="0" smtClean="0">
                <a:solidFill>
                  <a:schemeClr val="tx1"/>
                </a:solidFill>
              </a:rPr>
              <a:t>بصورة كلية مراعاة ما يلي </a:t>
            </a:r>
            <a:r>
              <a:rPr lang="ar-SA" sz="2400" b="1" dirty="0" smtClean="0">
                <a:solidFill>
                  <a:schemeClr val="tx1"/>
                </a:solidFill>
              </a:rPr>
              <a:t>:</a:t>
            </a:r>
            <a:endParaRPr lang="en-US" sz="2400" b="1" dirty="0">
              <a:solidFill>
                <a:schemeClr val="tx1"/>
              </a:solidFill>
            </a:endParaRPr>
          </a:p>
        </p:txBody>
      </p:sp>
    </p:spTree>
    <p:extLst>
      <p:ext uri="{BB962C8B-B14F-4D97-AF65-F5344CB8AC3E}">
        <p14:creationId xmlns:p14="http://schemas.microsoft.com/office/powerpoint/2010/main" val="4938838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691680" y="404664"/>
            <a:ext cx="5976664" cy="936104"/>
          </a:xfrm>
          <a:prstGeom prst="roundRect">
            <a:avLst/>
          </a:prstGeom>
          <a:solidFill>
            <a:srgbClr val="0000CC"/>
          </a:solidFill>
        </p:spPr>
        <p:style>
          <a:lnRef idx="0">
            <a:schemeClr val="accent3"/>
          </a:lnRef>
          <a:fillRef idx="3">
            <a:schemeClr val="accent3"/>
          </a:fillRef>
          <a:effectRef idx="3">
            <a:schemeClr val="accent3"/>
          </a:effectRef>
          <a:fontRef idx="minor">
            <a:schemeClr val="lt1"/>
          </a:fontRef>
        </p:style>
        <p:txBody>
          <a:bodyPr rtlCol="1" anchor="ctr"/>
          <a:lstStyle/>
          <a:p>
            <a:pPr algn="ctr"/>
            <a:r>
              <a:rPr lang="ar-EG" sz="3200" b="1" dirty="0" smtClean="0">
                <a:solidFill>
                  <a:srgbClr val="FFFF00"/>
                </a:solidFill>
              </a:rPr>
              <a:t>بعض برامج تعليم العلوم ل</a:t>
            </a:r>
            <a:r>
              <a:rPr lang="ar-SA" sz="3200" b="1" dirty="0" smtClean="0">
                <a:solidFill>
                  <a:srgbClr val="FFFF00"/>
                </a:solidFill>
              </a:rPr>
              <a:t>لمعاقين </a:t>
            </a:r>
            <a:r>
              <a:rPr lang="ar-SA" sz="3200" b="1" dirty="0">
                <a:solidFill>
                  <a:srgbClr val="FFFF00"/>
                </a:solidFill>
              </a:rPr>
              <a:t>بصرياً</a:t>
            </a:r>
            <a:endParaRPr lang="ar-EG" sz="3200" b="1" dirty="0">
              <a:solidFill>
                <a:srgbClr val="FFFF00"/>
              </a:solidFill>
            </a:endParaRPr>
          </a:p>
        </p:txBody>
      </p:sp>
      <p:sp>
        <p:nvSpPr>
          <p:cNvPr id="5" name="Right Brace 4"/>
          <p:cNvSpPr/>
          <p:nvPr/>
        </p:nvSpPr>
        <p:spPr>
          <a:xfrm rot="16200000">
            <a:off x="4283969" y="-531443"/>
            <a:ext cx="1008111" cy="4752528"/>
          </a:xfrm>
          <a:prstGeom prst="rightBrace">
            <a:avLst>
              <a:gd name="adj1" fmla="val 22731"/>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EG"/>
          </a:p>
        </p:txBody>
      </p:sp>
      <p:sp>
        <p:nvSpPr>
          <p:cNvPr id="8" name="Up Arrow Callout 7"/>
          <p:cNvSpPr/>
          <p:nvPr/>
        </p:nvSpPr>
        <p:spPr>
          <a:xfrm>
            <a:off x="5350350" y="1844821"/>
            <a:ext cx="3470122" cy="1800203"/>
          </a:xfrm>
          <a:prstGeom prst="upArrowCallout">
            <a:avLst/>
          </a:prstGeom>
        </p:spPr>
        <p:style>
          <a:lnRef idx="3">
            <a:schemeClr val="lt1"/>
          </a:lnRef>
          <a:fillRef idx="1">
            <a:schemeClr val="accent6"/>
          </a:fillRef>
          <a:effectRef idx="1">
            <a:schemeClr val="accent6"/>
          </a:effectRef>
          <a:fontRef idx="minor">
            <a:schemeClr val="lt1"/>
          </a:fontRef>
        </p:style>
        <p:txBody>
          <a:bodyPr rtlCol="1" anchor="ctr"/>
          <a:lstStyle/>
          <a:p>
            <a:pPr algn="ctr"/>
            <a:r>
              <a:rPr lang="ar-SA" sz="2400" b="1" dirty="0" smtClean="0">
                <a:solidFill>
                  <a:schemeClr val="tx1"/>
                </a:solidFill>
              </a:rPr>
              <a:t>برامج وطرق متعلقة ب</a:t>
            </a:r>
            <a:r>
              <a:rPr lang="ar-EG" sz="2400" b="1" dirty="0" smtClean="0">
                <a:solidFill>
                  <a:schemeClr val="tx1"/>
                </a:solidFill>
              </a:rPr>
              <a:t>ال</a:t>
            </a:r>
            <a:r>
              <a:rPr lang="ar-SA" sz="2400" b="1" dirty="0" smtClean="0">
                <a:solidFill>
                  <a:schemeClr val="tx1"/>
                </a:solidFill>
              </a:rPr>
              <a:t>تدريس للمعاقين </a:t>
            </a:r>
            <a:r>
              <a:rPr lang="ar-SA" sz="2400" b="1" dirty="0">
                <a:solidFill>
                  <a:schemeClr val="tx1"/>
                </a:solidFill>
              </a:rPr>
              <a:t>بصريا </a:t>
            </a:r>
            <a:r>
              <a:rPr lang="ar-SA" sz="2400" b="1" dirty="0" smtClean="0">
                <a:solidFill>
                  <a:schemeClr val="tx1"/>
                </a:solidFill>
              </a:rPr>
              <a:t> </a:t>
            </a:r>
            <a:r>
              <a:rPr lang="ar-SA" sz="2400" b="1" dirty="0">
                <a:solidFill>
                  <a:schemeClr val="tx1"/>
                </a:solidFill>
              </a:rPr>
              <a:t>أعدت لدمج المعاقين مع العاديين</a:t>
            </a:r>
            <a:endParaRPr lang="ar-EG" sz="2400" dirty="0">
              <a:solidFill>
                <a:schemeClr val="tx1"/>
              </a:solidFill>
            </a:endParaRPr>
          </a:p>
        </p:txBody>
      </p:sp>
      <p:sp>
        <p:nvSpPr>
          <p:cNvPr id="11" name="Up Arrow Callout 10"/>
          <p:cNvSpPr/>
          <p:nvPr/>
        </p:nvSpPr>
        <p:spPr>
          <a:xfrm>
            <a:off x="251520" y="1844821"/>
            <a:ext cx="4464496" cy="1800203"/>
          </a:xfrm>
          <a:prstGeom prst="upArrowCallout">
            <a:avLst/>
          </a:prstGeom>
        </p:spPr>
        <p:style>
          <a:lnRef idx="3">
            <a:schemeClr val="lt1"/>
          </a:lnRef>
          <a:fillRef idx="1">
            <a:schemeClr val="accent6"/>
          </a:fillRef>
          <a:effectRef idx="1">
            <a:schemeClr val="accent6"/>
          </a:effectRef>
          <a:fontRef idx="minor">
            <a:schemeClr val="lt1"/>
          </a:fontRef>
        </p:style>
        <p:txBody>
          <a:bodyPr rtlCol="1" anchor="ctr"/>
          <a:lstStyle/>
          <a:p>
            <a:pPr algn="ctr"/>
            <a:r>
              <a:rPr lang="ar-SA" sz="2400" b="1" dirty="0">
                <a:solidFill>
                  <a:schemeClr val="tx1"/>
                </a:solidFill>
              </a:rPr>
              <a:t>مشروعات وبرامج اهتمت بتعديل مناهج </a:t>
            </a:r>
            <a:r>
              <a:rPr lang="ar-SA" sz="2400" b="1" dirty="0" smtClean="0">
                <a:solidFill>
                  <a:schemeClr val="tx1"/>
                </a:solidFill>
              </a:rPr>
              <a:t>المعاقين </a:t>
            </a:r>
            <a:r>
              <a:rPr lang="ar-SA" sz="2400" b="1" dirty="0">
                <a:solidFill>
                  <a:schemeClr val="tx1"/>
                </a:solidFill>
              </a:rPr>
              <a:t>بصريا </a:t>
            </a:r>
            <a:endParaRPr lang="ar-EG" sz="2400" b="1" dirty="0">
              <a:solidFill>
                <a:schemeClr val="tx1"/>
              </a:solidFill>
            </a:endParaRPr>
          </a:p>
        </p:txBody>
      </p:sp>
      <p:sp>
        <p:nvSpPr>
          <p:cNvPr id="12" name="Right Brace 11"/>
          <p:cNvSpPr/>
          <p:nvPr/>
        </p:nvSpPr>
        <p:spPr>
          <a:xfrm rot="16200000">
            <a:off x="6840250" y="3104964"/>
            <a:ext cx="648073" cy="1728194"/>
          </a:xfrm>
          <a:prstGeom prst="rightBrace">
            <a:avLst>
              <a:gd name="adj1" fmla="val 22731"/>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EG"/>
          </a:p>
        </p:txBody>
      </p:sp>
      <p:sp>
        <p:nvSpPr>
          <p:cNvPr id="16" name="Rounded Rectangle 15"/>
          <p:cNvSpPr/>
          <p:nvPr/>
        </p:nvSpPr>
        <p:spPr>
          <a:xfrm>
            <a:off x="7380312" y="4221088"/>
            <a:ext cx="1584176" cy="86409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ar-EG" b="1" dirty="0" smtClean="0">
                <a:solidFill>
                  <a:schemeClr val="tx1"/>
                </a:solidFill>
              </a:rPr>
              <a:t>م</a:t>
            </a:r>
            <a:r>
              <a:rPr lang="ar-SA" b="1" dirty="0" smtClean="0">
                <a:solidFill>
                  <a:schemeClr val="tx1"/>
                </a:solidFill>
              </a:rPr>
              <a:t>شروع </a:t>
            </a:r>
            <a:r>
              <a:rPr lang="en-US" b="1" dirty="0">
                <a:solidFill>
                  <a:schemeClr val="tx1"/>
                </a:solidFill>
              </a:rPr>
              <a:t>“Head Start”</a:t>
            </a:r>
            <a:r>
              <a:rPr lang="ar-EG" b="1" dirty="0">
                <a:solidFill>
                  <a:schemeClr val="tx1"/>
                </a:solidFill>
              </a:rPr>
              <a:t> بأمريكا</a:t>
            </a:r>
            <a:endParaRPr lang="ar-EG" dirty="0">
              <a:solidFill>
                <a:schemeClr val="tx1"/>
              </a:solidFill>
            </a:endParaRPr>
          </a:p>
        </p:txBody>
      </p:sp>
      <p:sp>
        <p:nvSpPr>
          <p:cNvPr id="17" name="Rounded Rectangle 16"/>
          <p:cNvSpPr/>
          <p:nvPr/>
        </p:nvSpPr>
        <p:spPr>
          <a:xfrm>
            <a:off x="5508103" y="4221088"/>
            <a:ext cx="1656185" cy="86409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ar-SA" b="1" dirty="0">
                <a:solidFill>
                  <a:schemeClr val="tx1"/>
                </a:solidFill>
              </a:rPr>
              <a:t>تسكين المعاقين بالفصول الدراسية المنتظمة</a:t>
            </a:r>
            <a:endParaRPr lang="ar-EG" b="1" dirty="0">
              <a:solidFill>
                <a:schemeClr val="tx1"/>
              </a:solidFill>
            </a:endParaRPr>
          </a:p>
        </p:txBody>
      </p:sp>
      <p:sp>
        <p:nvSpPr>
          <p:cNvPr id="18" name="Right Brace 17"/>
          <p:cNvSpPr/>
          <p:nvPr/>
        </p:nvSpPr>
        <p:spPr>
          <a:xfrm rot="16200000">
            <a:off x="2411758" y="3501007"/>
            <a:ext cx="648073" cy="936106"/>
          </a:xfrm>
          <a:prstGeom prst="rightBrace">
            <a:avLst>
              <a:gd name="adj1" fmla="val 22731"/>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EG"/>
          </a:p>
        </p:txBody>
      </p:sp>
      <p:sp>
        <p:nvSpPr>
          <p:cNvPr id="19" name="Right Brace 18"/>
          <p:cNvSpPr/>
          <p:nvPr/>
        </p:nvSpPr>
        <p:spPr>
          <a:xfrm rot="16200000">
            <a:off x="2411758" y="2708919"/>
            <a:ext cx="648073" cy="2520281"/>
          </a:xfrm>
          <a:prstGeom prst="rightBrace">
            <a:avLst>
              <a:gd name="adj1" fmla="val 22731"/>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EG"/>
          </a:p>
        </p:txBody>
      </p:sp>
      <p:sp>
        <p:nvSpPr>
          <p:cNvPr id="20" name="Right Brace 19"/>
          <p:cNvSpPr/>
          <p:nvPr/>
        </p:nvSpPr>
        <p:spPr>
          <a:xfrm rot="16200000">
            <a:off x="2411759" y="1916831"/>
            <a:ext cx="648073" cy="4104457"/>
          </a:xfrm>
          <a:prstGeom prst="rightBrace">
            <a:avLst>
              <a:gd name="adj1" fmla="val 22731"/>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EG"/>
          </a:p>
        </p:txBody>
      </p:sp>
      <p:sp>
        <p:nvSpPr>
          <p:cNvPr id="21" name="Rounded Rectangle 20"/>
          <p:cNvSpPr/>
          <p:nvPr/>
        </p:nvSpPr>
        <p:spPr>
          <a:xfrm>
            <a:off x="4499992" y="4221088"/>
            <a:ext cx="792089" cy="1181901"/>
          </a:xfrm>
          <a:prstGeom prst="roundRect">
            <a:avLst/>
          </a:prstGeom>
          <a:ln>
            <a:solidFill>
              <a:schemeClr val="tx1"/>
            </a:solidFill>
          </a:ln>
        </p:spPr>
        <p:style>
          <a:lnRef idx="1">
            <a:schemeClr val="accent5"/>
          </a:lnRef>
          <a:fillRef idx="2">
            <a:schemeClr val="accent5"/>
          </a:fillRef>
          <a:effectRef idx="1">
            <a:schemeClr val="accent5"/>
          </a:effectRef>
          <a:fontRef idx="minor">
            <a:schemeClr val="dk1"/>
          </a:fontRef>
        </p:style>
        <p:txBody>
          <a:bodyPr rtlCol="1" anchor="ctr"/>
          <a:lstStyle/>
          <a:p>
            <a:pPr algn="ctr"/>
            <a:r>
              <a:rPr lang="ar-SA" sz="1600" b="1" dirty="0"/>
              <a:t>مشروع تعديل العلوم للمعاقين بصريا </a:t>
            </a:r>
            <a:endParaRPr lang="ar-EG" sz="1400" dirty="0"/>
          </a:p>
        </p:txBody>
      </p:sp>
      <p:sp>
        <p:nvSpPr>
          <p:cNvPr id="22" name="Rounded Rectangle 21"/>
          <p:cNvSpPr/>
          <p:nvPr/>
        </p:nvSpPr>
        <p:spPr>
          <a:xfrm>
            <a:off x="3635896" y="4234116"/>
            <a:ext cx="806738" cy="1211108"/>
          </a:xfrm>
          <a:prstGeom prst="roundRect">
            <a:avLst/>
          </a:prstGeom>
          <a:ln>
            <a:solidFill>
              <a:schemeClr val="accent2">
                <a:lumMod val="75000"/>
              </a:schemeClr>
            </a:solidFill>
          </a:ln>
        </p:spPr>
        <p:style>
          <a:lnRef idx="1">
            <a:schemeClr val="accent4"/>
          </a:lnRef>
          <a:fillRef idx="2">
            <a:schemeClr val="accent4"/>
          </a:fillRef>
          <a:effectRef idx="1">
            <a:schemeClr val="accent4"/>
          </a:effectRef>
          <a:fontRef idx="minor">
            <a:schemeClr val="dk1"/>
          </a:fontRef>
        </p:style>
        <p:txBody>
          <a:bodyPr rtlCol="1" anchor="ctr"/>
          <a:lstStyle/>
          <a:p>
            <a:pPr algn="ctr"/>
            <a:r>
              <a:rPr lang="ar-SA" b="1" dirty="0"/>
              <a:t>برنامج تطوير مناهج العلوم </a:t>
            </a:r>
            <a:endParaRPr lang="ar-EG" dirty="0"/>
          </a:p>
        </p:txBody>
      </p:sp>
      <p:sp>
        <p:nvSpPr>
          <p:cNvPr id="23" name="Rounded Rectangle 22"/>
          <p:cNvSpPr/>
          <p:nvPr/>
        </p:nvSpPr>
        <p:spPr>
          <a:xfrm>
            <a:off x="1043608" y="4221088"/>
            <a:ext cx="792089" cy="1181901"/>
          </a:xfrm>
          <a:prstGeom prst="roundRect">
            <a:avLst/>
          </a:prstGeom>
          <a:ln>
            <a:solidFill>
              <a:schemeClr val="tx1"/>
            </a:solidFill>
          </a:ln>
        </p:spPr>
        <p:style>
          <a:lnRef idx="1">
            <a:schemeClr val="accent5"/>
          </a:lnRef>
          <a:fillRef idx="2">
            <a:schemeClr val="accent5"/>
          </a:fillRef>
          <a:effectRef idx="1">
            <a:schemeClr val="accent5"/>
          </a:effectRef>
          <a:fontRef idx="minor">
            <a:schemeClr val="dk1"/>
          </a:fontRef>
        </p:style>
        <p:txBody>
          <a:bodyPr rtlCol="1" anchor="ctr"/>
          <a:lstStyle/>
          <a:p>
            <a:pPr algn="ctr"/>
            <a:r>
              <a:rPr lang="ar-SA" sz="1600" b="1" dirty="0"/>
              <a:t>برنامج استخدام النماذج الحقيقية </a:t>
            </a:r>
            <a:endParaRPr lang="ar-EG" sz="1400" dirty="0"/>
          </a:p>
        </p:txBody>
      </p:sp>
      <p:sp>
        <p:nvSpPr>
          <p:cNvPr id="24" name="Rounded Rectangle 23"/>
          <p:cNvSpPr/>
          <p:nvPr/>
        </p:nvSpPr>
        <p:spPr>
          <a:xfrm>
            <a:off x="2771800" y="4221088"/>
            <a:ext cx="792089" cy="1181901"/>
          </a:xfrm>
          <a:prstGeom prst="roundRect">
            <a:avLst/>
          </a:prstGeom>
          <a:ln>
            <a:solidFill>
              <a:schemeClr val="tx1"/>
            </a:solidFill>
          </a:ln>
        </p:spPr>
        <p:style>
          <a:lnRef idx="1">
            <a:schemeClr val="accent5"/>
          </a:lnRef>
          <a:fillRef idx="2">
            <a:schemeClr val="accent5"/>
          </a:fillRef>
          <a:effectRef idx="1">
            <a:schemeClr val="accent5"/>
          </a:effectRef>
          <a:fontRef idx="minor">
            <a:schemeClr val="dk1"/>
          </a:fontRef>
        </p:style>
        <p:txBody>
          <a:bodyPr rtlCol="1" anchor="ctr"/>
          <a:lstStyle/>
          <a:p>
            <a:pPr algn="ctr">
              <a:lnSpc>
                <a:spcPct val="150000"/>
              </a:lnSpc>
            </a:pPr>
            <a:r>
              <a:rPr lang="ar-SA" sz="1600" b="1" dirty="0"/>
              <a:t>مشروع </a:t>
            </a:r>
            <a:r>
              <a:rPr lang="en-US" sz="1600" b="1" dirty="0"/>
              <a:t>(</a:t>
            </a:r>
            <a:r>
              <a:rPr lang="en-US" sz="1400" b="1" dirty="0"/>
              <a:t>SAVI</a:t>
            </a:r>
            <a:r>
              <a:rPr lang="en-US" sz="1400" b="1" dirty="0" smtClean="0"/>
              <a:t>/</a:t>
            </a:r>
            <a:r>
              <a:rPr lang="en-US" sz="1600" b="1" dirty="0" smtClean="0"/>
              <a:t> </a:t>
            </a:r>
            <a:r>
              <a:rPr lang="en-US" sz="1400" b="1" dirty="0" smtClean="0"/>
              <a:t>SELPH</a:t>
            </a:r>
            <a:r>
              <a:rPr lang="en-US" sz="1400" b="1" dirty="0"/>
              <a:t>)</a:t>
            </a:r>
            <a:endParaRPr lang="ar-EG" sz="1400" dirty="0"/>
          </a:p>
        </p:txBody>
      </p:sp>
      <p:sp>
        <p:nvSpPr>
          <p:cNvPr id="25" name="Rounded Rectangle 24"/>
          <p:cNvSpPr/>
          <p:nvPr/>
        </p:nvSpPr>
        <p:spPr>
          <a:xfrm>
            <a:off x="1907704" y="4221088"/>
            <a:ext cx="806738" cy="1211108"/>
          </a:xfrm>
          <a:prstGeom prst="roundRect">
            <a:avLst/>
          </a:prstGeom>
          <a:ln>
            <a:solidFill>
              <a:schemeClr val="accent2">
                <a:lumMod val="75000"/>
              </a:schemeClr>
            </a:solidFill>
          </a:ln>
        </p:spPr>
        <p:style>
          <a:lnRef idx="1">
            <a:schemeClr val="accent4"/>
          </a:lnRef>
          <a:fillRef idx="2">
            <a:schemeClr val="accent4"/>
          </a:fillRef>
          <a:effectRef idx="1">
            <a:schemeClr val="accent4"/>
          </a:effectRef>
          <a:fontRef idx="minor">
            <a:schemeClr val="dk1"/>
          </a:fontRef>
        </p:style>
        <p:txBody>
          <a:bodyPr rtlCol="1" anchor="ctr"/>
          <a:lstStyle/>
          <a:p>
            <a:pPr algn="ctr"/>
            <a:r>
              <a:rPr lang="ar-EG" b="1" dirty="0"/>
              <a:t>برنامج </a:t>
            </a:r>
            <a:r>
              <a:rPr lang="en-US" b="1" dirty="0"/>
              <a:t>FOSS</a:t>
            </a:r>
            <a:endParaRPr lang="ar-EG" dirty="0"/>
          </a:p>
        </p:txBody>
      </p:sp>
      <p:sp>
        <p:nvSpPr>
          <p:cNvPr id="26" name="Rounded Rectangle 25"/>
          <p:cNvSpPr/>
          <p:nvPr/>
        </p:nvSpPr>
        <p:spPr>
          <a:xfrm>
            <a:off x="164862" y="4221088"/>
            <a:ext cx="806738" cy="1211108"/>
          </a:xfrm>
          <a:prstGeom prst="roundRect">
            <a:avLst/>
          </a:prstGeom>
          <a:ln>
            <a:solidFill>
              <a:schemeClr val="accent2">
                <a:lumMod val="75000"/>
              </a:schemeClr>
            </a:solidFill>
          </a:ln>
        </p:spPr>
        <p:style>
          <a:lnRef idx="1">
            <a:schemeClr val="accent4"/>
          </a:lnRef>
          <a:fillRef idx="2">
            <a:schemeClr val="accent4"/>
          </a:fillRef>
          <a:effectRef idx="1">
            <a:schemeClr val="accent4"/>
          </a:effectRef>
          <a:fontRef idx="minor">
            <a:schemeClr val="dk1"/>
          </a:fontRef>
        </p:style>
        <p:txBody>
          <a:bodyPr rtlCol="1" anchor="ctr"/>
          <a:lstStyle/>
          <a:p>
            <a:pPr algn="ctr"/>
            <a:r>
              <a:rPr lang="ar-SA" b="1" dirty="0"/>
              <a:t>برنامج </a:t>
            </a:r>
            <a:r>
              <a:rPr lang="en-US" sz="2000" b="1" dirty="0" smtClean="0"/>
              <a:t>BSCS</a:t>
            </a:r>
            <a:endParaRPr lang="ar-EG" sz="1600" dirty="0"/>
          </a:p>
        </p:txBody>
      </p:sp>
    </p:spTree>
    <p:extLst>
      <p:ext uri="{BB962C8B-B14F-4D97-AF65-F5344CB8AC3E}">
        <p14:creationId xmlns:p14="http://schemas.microsoft.com/office/powerpoint/2010/main" val="8985264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ight Brace 11"/>
          <p:cNvSpPr/>
          <p:nvPr/>
        </p:nvSpPr>
        <p:spPr>
          <a:xfrm>
            <a:off x="6300192" y="1168191"/>
            <a:ext cx="648073" cy="2980889"/>
          </a:xfrm>
          <a:prstGeom prst="rightBrace">
            <a:avLst>
              <a:gd name="adj1" fmla="val 22731"/>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EG"/>
          </a:p>
        </p:txBody>
      </p:sp>
      <p:sp>
        <p:nvSpPr>
          <p:cNvPr id="16" name="Rounded Rectangle 15"/>
          <p:cNvSpPr/>
          <p:nvPr/>
        </p:nvSpPr>
        <p:spPr>
          <a:xfrm>
            <a:off x="4788024" y="548680"/>
            <a:ext cx="1656184" cy="123902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ar-SA" b="1" dirty="0">
                <a:solidFill>
                  <a:schemeClr val="tx1"/>
                </a:solidFill>
              </a:rPr>
              <a:t>شروع </a:t>
            </a:r>
            <a:r>
              <a:rPr lang="en-US" b="1" dirty="0">
                <a:solidFill>
                  <a:schemeClr val="tx1"/>
                </a:solidFill>
              </a:rPr>
              <a:t>“Head Start”</a:t>
            </a:r>
            <a:r>
              <a:rPr lang="ar-EG" b="1" dirty="0">
                <a:solidFill>
                  <a:schemeClr val="tx1"/>
                </a:solidFill>
              </a:rPr>
              <a:t> بأمريكا</a:t>
            </a:r>
            <a:endParaRPr lang="ar-EG" dirty="0">
              <a:solidFill>
                <a:schemeClr val="tx1"/>
              </a:solidFill>
            </a:endParaRPr>
          </a:p>
        </p:txBody>
      </p:sp>
      <p:sp>
        <p:nvSpPr>
          <p:cNvPr id="17" name="Rounded Rectangle 16"/>
          <p:cNvSpPr/>
          <p:nvPr/>
        </p:nvSpPr>
        <p:spPr>
          <a:xfrm>
            <a:off x="4788023" y="3573016"/>
            <a:ext cx="1656185" cy="115212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ar-EG" b="1" dirty="0" smtClean="0">
                <a:solidFill>
                  <a:schemeClr val="tx1"/>
                </a:solidFill>
              </a:rPr>
              <a:t>برنامج </a:t>
            </a:r>
            <a:r>
              <a:rPr lang="ar-SA" b="1" dirty="0" smtClean="0">
                <a:solidFill>
                  <a:schemeClr val="tx1"/>
                </a:solidFill>
              </a:rPr>
              <a:t>تسكين </a:t>
            </a:r>
            <a:r>
              <a:rPr lang="ar-SA" b="1" dirty="0">
                <a:solidFill>
                  <a:schemeClr val="tx1"/>
                </a:solidFill>
              </a:rPr>
              <a:t>المعاقين بالفصول الدراسية المنتظمة</a:t>
            </a:r>
            <a:endParaRPr lang="ar-EG" b="1" dirty="0">
              <a:solidFill>
                <a:schemeClr val="tx1"/>
              </a:solidFill>
            </a:endParaRPr>
          </a:p>
        </p:txBody>
      </p:sp>
      <p:sp>
        <p:nvSpPr>
          <p:cNvPr id="2" name="Left Arrow Callout 1"/>
          <p:cNvSpPr/>
          <p:nvPr/>
        </p:nvSpPr>
        <p:spPr>
          <a:xfrm>
            <a:off x="6876256" y="764704"/>
            <a:ext cx="1944216" cy="3744416"/>
          </a:xfrm>
          <a:prstGeom prst="leftArrowCallout">
            <a:avLst/>
          </a:prstGeom>
        </p:spPr>
        <p:style>
          <a:lnRef idx="3">
            <a:schemeClr val="lt1"/>
          </a:lnRef>
          <a:fillRef idx="1">
            <a:schemeClr val="accent6"/>
          </a:fillRef>
          <a:effectRef idx="1">
            <a:schemeClr val="accent6"/>
          </a:effectRef>
          <a:fontRef idx="minor">
            <a:schemeClr val="lt1"/>
          </a:fontRef>
        </p:style>
        <p:txBody>
          <a:bodyPr rtlCol="1" anchor="ctr"/>
          <a:lstStyle/>
          <a:p>
            <a:pPr algn="ctr"/>
            <a:r>
              <a:rPr lang="ar-EG" sz="3200" b="1" dirty="0" smtClean="0">
                <a:solidFill>
                  <a:schemeClr val="tx1"/>
                </a:solidFill>
              </a:rPr>
              <a:t>أولاً</a:t>
            </a:r>
            <a:r>
              <a:rPr lang="ar-EG" sz="2000" b="1" dirty="0" smtClean="0">
                <a:solidFill>
                  <a:schemeClr val="tx1"/>
                </a:solidFill>
              </a:rPr>
              <a:t>: </a:t>
            </a:r>
          </a:p>
          <a:p>
            <a:pPr algn="ctr"/>
            <a:r>
              <a:rPr lang="ar-SA" sz="2000" b="1" dirty="0" smtClean="0">
                <a:solidFill>
                  <a:schemeClr val="tx1"/>
                </a:solidFill>
              </a:rPr>
              <a:t>برامج </a:t>
            </a:r>
            <a:r>
              <a:rPr lang="ar-SA" sz="2000" b="1" dirty="0">
                <a:solidFill>
                  <a:schemeClr val="tx1"/>
                </a:solidFill>
              </a:rPr>
              <a:t>وطرق متعلقة ب</a:t>
            </a:r>
            <a:r>
              <a:rPr lang="ar-EG" sz="2000" b="1" dirty="0">
                <a:solidFill>
                  <a:schemeClr val="tx1"/>
                </a:solidFill>
              </a:rPr>
              <a:t>ال</a:t>
            </a:r>
            <a:r>
              <a:rPr lang="ar-SA" sz="2000" b="1" dirty="0">
                <a:solidFill>
                  <a:schemeClr val="tx1"/>
                </a:solidFill>
              </a:rPr>
              <a:t>تدريس للمعاقين بصريا  أعدت لدمج المعاقين مع العاديين</a:t>
            </a:r>
            <a:endParaRPr lang="ar-EG" sz="2000" dirty="0">
              <a:solidFill>
                <a:schemeClr val="tx1"/>
              </a:solidFill>
            </a:endParaRPr>
          </a:p>
        </p:txBody>
      </p:sp>
      <p:sp>
        <p:nvSpPr>
          <p:cNvPr id="4" name="Horizontal Scroll 3"/>
          <p:cNvSpPr/>
          <p:nvPr/>
        </p:nvSpPr>
        <p:spPr>
          <a:xfrm>
            <a:off x="251520" y="116632"/>
            <a:ext cx="4392488" cy="2052228"/>
          </a:xfrm>
          <a:prstGeom prst="horizontalScroll">
            <a:avLst/>
          </a:prstGeom>
        </p:spPr>
        <p:style>
          <a:lnRef idx="1">
            <a:schemeClr val="accent5"/>
          </a:lnRef>
          <a:fillRef idx="2">
            <a:schemeClr val="accent5"/>
          </a:fillRef>
          <a:effectRef idx="1">
            <a:schemeClr val="accent5"/>
          </a:effectRef>
          <a:fontRef idx="minor">
            <a:schemeClr val="dk1"/>
          </a:fontRef>
        </p:style>
        <p:txBody>
          <a:bodyPr rtlCol="1" anchor="ctr"/>
          <a:lstStyle/>
          <a:p>
            <a:pPr algn="just"/>
            <a:r>
              <a:rPr lang="ar-EG" b="1" dirty="0">
                <a:solidFill>
                  <a:srgbClr val="D60093"/>
                </a:solidFill>
              </a:rPr>
              <a:t>تقوم استراتيجية هذا المشروع على تصميم برنامج يناسب الأطفال المعاقين في أماكنهم وتعزيز بعض الإجراءات العلاجية، لتصحيح أي قصور عندهم سواء كانت غذائية، أو طبية، أو خبرات يعيشها الأطفال</a:t>
            </a:r>
          </a:p>
        </p:txBody>
      </p:sp>
      <p:sp>
        <p:nvSpPr>
          <p:cNvPr id="27" name="Horizontal Scroll 26"/>
          <p:cNvSpPr/>
          <p:nvPr/>
        </p:nvSpPr>
        <p:spPr>
          <a:xfrm>
            <a:off x="251520" y="2060848"/>
            <a:ext cx="4392488" cy="4680520"/>
          </a:xfrm>
          <a:prstGeom prst="horizontalScroll">
            <a:avLst/>
          </a:prstGeom>
        </p:spPr>
        <p:style>
          <a:lnRef idx="1">
            <a:schemeClr val="accent2"/>
          </a:lnRef>
          <a:fillRef idx="2">
            <a:schemeClr val="accent2"/>
          </a:fillRef>
          <a:effectRef idx="1">
            <a:schemeClr val="accent2"/>
          </a:effectRef>
          <a:fontRef idx="minor">
            <a:schemeClr val="dk1"/>
          </a:fontRef>
        </p:style>
        <p:txBody>
          <a:bodyPr rtlCol="1" anchor="ctr"/>
          <a:lstStyle/>
          <a:p>
            <a:pPr algn="just"/>
            <a:endParaRPr lang="ar-EG" b="1" dirty="0" smtClean="0">
              <a:solidFill>
                <a:schemeClr val="tx1"/>
              </a:solidFill>
            </a:endParaRPr>
          </a:p>
          <a:p>
            <a:pPr algn="just"/>
            <a:r>
              <a:rPr lang="ar-SA" b="1" dirty="0" smtClean="0">
                <a:solidFill>
                  <a:schemeClr val="tx1"/>
                </a:solidFill>
              </a:rPr>
              <a:t>قامت </a:t>
            </a:r>
            <a:r>
              <a:rPr lang="ar-SA" b="1" dirty="0">
                <a:solidFill>
                  <a:schemeClr val="tx1"/>
                </a:solidFill>
              </a:rPr>
              <a:t>هذه البرامج </a:t>
            </a:r>
            <a:r>
              <a:rPr lang="ar-EG" b="1" dirty="0" smtClean="0">
                <a:solidFill>
                  <a:schemeClr val="tx1"/>
                </a:solidFill>
              </a:rPr>
              <a:t>في </a:t>
            </a:r>
            <a:r>
              <a:rPr lang="ar-SA" b="1" dirty="0" smtClean="0">
                <a:solidFill>
                  <a:schemeClr val="tx1"/>
                </a:solidFill>
              </a:rPr>
              <a:t>الولايات </a:t>
            </a:r>
            <a:r>
              <a:rPr lang="ar-SA" b="1" dirty="0">
                <a:solidFill>
                  <a:schemeClr val="tx1"/>
                </a:solidFill>
              </a:rPr>
              <a:t>المتحدة</a:t>
            </a:r>
            <a:r>
              <a:rPr lang="ar-SA" b="1" dirty="0" smtClean="0">
                <a:solidFill>
                  <a:schemeClr val="tx1"/>
                </a:solidFill>
              </a:rPr>
              <a:t>على </a:t>
            </a:r>
            <a:r>
              <a:rPr lang="ar-SA" b="1" dirty="0">
                <a:solidFill>
                  <a:schemeClr val="tx1"/>
                </a:solidFill>
              </a:rPr>
              <a:t>أساس المبادئ السلوكية لواطسون وسكينر وآخرون واستراتيجيات النمو العقلي لبياجيه، والأساليب التي صممتها مونتورى، </a:t>
            </a:r>
            <a:r>
              <a:rPr lang="ar-EG" b="1" dirty="0" smtClean="0">
                <a:solidFill>
                  <a:schemeClr val="tx1"/>
                </a:solidFill>
              </a:rPr>
              <a:t>وهي تركز على:-</a:t>
            </a:r>
          </a:p>
          <a:p>
            <a:pPr algn="just"/>
            <a:r>
              <a:rPr lang="ar-EG" b="1" dirty="0" smtClean="0">
                <a:solidFill>
                  <a:schemeClr val="tx1"/>
                </a:solidFill>
              </a:rPr>
              <a:t>= النظر </a:t>
            </a:r>
            <a:r>
              <a:rPr lang="ar-EG" b="1" dirty="0">
                <a:solidFill>
                  <a:schemeClr val="tx1"/>
                </a:solidFill>
              </a:rPr>
              <a:t>إلى الحاجات التربوية للأطفال </a:t>
            </a:r>
            <a:r>
              <a:rPr lang="ar-EG" b="1" dirty="0" smtClean="0">
                <a:solidFill>
                  <a:schemeClr val="tx1"/>
                </a:solidFill>
              </a:rPr>
              <a:t>مثل </a:t>
            </a:r>
            <a:r>
              <a:rPr lang="ar-EG" b="1" dirty="0">
                <a:solidFill>
                  <a:schemeClr val="tx1"/>
                </a:solidFill>
              </a:rPr>
              <a:t>: بطء التعلم، والمعاق جسمانيا، والمعاق سمعيا، والمعاق بصريا، والموهوب </a:t>
            </a:r>
            <a:r>
              <a:rPr lang="ar-EG" b="1" dirty="0" smtClean="0">
                <a:solidFill>
                  <a:schemeClr val="tx1"/>
                </a:solidFill>
              </a:rPr>
              <a:t>والمتفوق</a:t>
            </a:r>
          </a:p>
          <a:p>
            <a:pPr marL="0" lvl="1" algn="just"/>
            <a:r>
              <a:rPr lang="ar-EG" b="1" dirty="0" smtClean="0">
                <a:solidFill>
                  <a:schemeClr val="tx1"/>
                </a:solidFill>
              </a:rPr>
              <a:t>= البحث </a:t>
            </a:r>
            <a:r>
              <a:rPr lang="ar-EG" b="1" dirty="0">
                <a:solidFill>
                  <a:schemeClr val="tx1"/>
                </a:solidFill>
              </a:rPr>
              <a:t>عن بدائل تساعد التربويين على مساعدة المعاقين في التعلم والتكيف والاستعانة بتوجيهات المدرسين والمتخصصين في طرق التدريس لتحقيق الأهداف.</a:t>
            </a:r>
            <a:endParaRPr lang="en-US" b="1" dirty="0">
              <a:solidFill>
                <a:schemeClr val="tx1"/>
              </a:solidFill>
            </a:endParaRPr>
          </a:p>
          <a:p>
            <a:pPr algn="just"/>
            <a:endParaRPr lang="ar-EG" b="1" dirty="0">
              <a:solidFill>
                <a:schemeClr val="tx1"/>
              </a:solidFill>
            </a:endParaRPr>
          </a:p>
        </p:txBody>
      </p:sp>
    </p:spTree>
    <p:extLst>
      <p:ext uri="{BB962C8B-B14F-4D97-AF65-F5344CB8AC3E}">
        <p14:creationId xmlns:p14="http://schemas.microsoft.com/office/powerpoint/2010/main" val="1887105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641</TotalTime>
  <Words>1331</Words>
  <Application>Microsoft Office PowerPoint</Application>
  <PresentationFormat>On-screen Show (4:3)</PresentationFormat>
  <Paragraphs>136</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 Unicode MS</vt:lpstr>
      <vt:lpstr>Andalus</vt: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compusoft</dc:creator>
  <cp:lastModifiedBy>MAYSAAA AHMED</cp:lastModifiedBy>
  <cp:revision>97</cp:revision>
  <dcterms:created xsi:type="dcterms:W3CDTF">2020-03-17T18:22:16Z</dcterms:created>
  <dcterms:modified xsi:type="dcterms:W3CDTF">2020-03-30T16:32:51Z</dcterms:modified>
</cp:coreProperties>
</file>